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83" r:id="rId2"/>
    <p:sldId id="404" r:id="rId3"/>
    <p:sldId id="322" r:id="rId4"/>
    <p:sldId id="437" r:id="rId5"/>
    <p:sldId id="440" r:id="rId6"/>
    <p:sldId id="433" r:id="rId7"/>
    <p:sldId id="441" r:id="rId8"/>
    <p:sldId id="442" r:id="rId9"/>
    <p:sldId id="434" r:id="rId10"/>
    <p:sldId id="444" r:id="rId11"/>
    <p:sldId id="445" r:id="rId12"/>
    <p:sldId id="446" r:id="rId13"/>
    <p:sldId id="447" r:id="rId14"/>
    <p:sldId id="448" r:id="rId15"/>
    <p:sldId id="449" r:id="rId16"/>
    <p:sldId id="450" r:id="rId17"/>
    <p:sldId id="451" r:id="rId18"/>
    <p:sldId id="454" r:id="rId19"/>
    <p:sldId id="453" r:id="rId20"/>
    <p:sldId id="452" r:id="rId21"/>
    <p:sldId id="463" r:id="rId22"/>
    <p:sldId id="455" r:id="rId23"/>
    <p:sldId id="457" r:id="rId24"/>
    <p:sldId id="459" r:id="rId25"/>
    <p:sldId id="461" r:id="rId26"/>
    <p:sldId id="458" r:id="rId27"/>
    <p:sldId id="456" r:id="rId28"/>
    <p:sldId id="460" r:id="rId29"/>
    <p:sldId id="462" r:id="rId30"/>
    <p:sldId id="464" r:id="rId31"/>
    <p:sldId id="465" r:id="rId32"/>
    <p:sldId id="427" r:id="rId33"/>
    <p:sldId id="429" r:id="rId34"/>
    <p:sldId id="436" r:id="rId35"/>
    <p:sldId id="43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2">
          <p15:clr>
            <a:srgbClr val="A4A3A4"/>
          </p15:clr>
        </p15:guide>
        <p15:guide id="2" pos="391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zx" initials="z" lastIdx="1" clrIdx="0">
    <p:extLst>
      <p:ext uri="{19B8F6BF-5375-455C-9EA6-DF929625EA0E}">
        <p15:presenceInfo xmlns:p15="http://schemas.microsoft.com/office/powerpoint/2012/main" userId="zz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8F8"/>
    <a:srgbClr val="0079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6" autoAdjust="0"/>
    <p:restoredTop sz="93410" autoAdjust="0"/>
  </p:normalViewPr>
  <p:slideViewPr>
    <p:cSldViewPr snapToGrid="0" showGuides="1">
      <p:cViewPr varScale="1">
        <p:scale>
          <a:sx n="67" d="100"/>
          <a:sy n="67" d="100"/>
        </p:scale>
        <p:origin x="604" y="44"/>
      </p:cViewPr>
      <p:guideLst>
        <p:guide orient="horz" pos="2242"/>
        <p:guide pos="39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A9378-3AB8-4545-AD42-B5757DEF2F7C}" type="datetimeFigureOut">
              <a:rPr lang="zh-CN" altLang="en-US" smtClean="0"/>
              <a:t>2021/5/14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EBEDD-50C5-4EFD-A893-DC2FF78A4F6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27938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算法的核心思想是迭代寻找各个数据对象在低维空间下的最佳位置坐标。最佳坐标的获得是通过让低维空间中所有数据对象间的距离尽可能的逼近它们在原始高维空间中的距离。通常采用损失函数（</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Loss function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）对这种逼近进行衡量。损失函数可以选择应力值（</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Stress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）方法，即通过低维距离与原始距离差的平方和对距离进行度量</a:t>
            </a:r>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15</a:t>
            </a:fld>
            <a:endParaRPr lang="zh-CN" altLang="en-US"/>
          </a:p>
        </p:txBody>
      </p:sp>
    </p:spTree>
    <p:extLst>
      <p:ext uri="{BB962C8B-B14F-4D97-AF65-F5344CB8AC3E}">
        <p14:creationId xmlns:p14="http://schemas.microsoft.com/office/powerpoint/2010/main" val="2442749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a:t>
            </a:r>
            <a:r>
              <a:rPr lang="en-US" altLang="zh-CN" dirty="0"/>
              <a:t>Smith</a:t>
            </a:r>
            <a:r>
              <a:rPr lang="zh-CN" altLang="en-US" dirty="0"/>
              <a:t>等人通过</a:t>
            </a:r>
            <a:r>
              <a:rPr lang="en-US" altLang="zh-CN" dirty="0"/>
              <a:t>MDS</a:t>
            </a:r>
            <a:r>
              <a:rPr lang="zh-CN" altLang="en-US" dirty="0"/>
              <a:t>算法将流感病毒的抗原进化过程进行可视化</a:t>
            </a:r>
            <a:r>
              <a:rPr lang="en-US" altLang="zh-CN" dirty="0"/>
              <a:t>[30]</a:t>
            </a:r>
            <a:r>
              <a:rPr lang="zh-CN" altLang="en-US" dirty="0"/>
              <a:t>，如图</a:t>
            </a:r>
            <a:r>
              <a:rPr lang="en-US" altLang="zh-CN" dirty="0"/>
              <a:t>3-3</a:t>
            </a:r>
            <a:r>
              <a:rPr lang="zh-CN" altLang="en-US" dirty="0"/>
              <a:t>（</a:t>
            </a:r>
            <a:r>
              <a:rPr lang="en-US" altLang="zh-CN" dirty="0"/>
              <a:t>a</a:t>
            </a:r>
            <a:r>
              <a:rPr lang="zh-CN" altLang="en-US" dirty="0"/>
              <a:t>）所示，类型相近的抗原簇距离更近，类型相差较大的抗原簇距离更远，通过多种抗原间的视觉距离展示了抗原之间的进化过程。在关于多基因组相似性的研究中，作者基于</a:t>
            </a:r>
            <a:r>
              <a:rPr lang="en-US" altLang="zh-CN" dirty="0"/>
              <a:t>MDS</a:t>
            </a:r>
            <a:r>
              <a:rPr lang="zh-CN" altLang="en-US" dirty="0"/>
              <a:t>算法和</a:t>
            </a:r>
            <a:r>
              <a:rPr lang="en-US" altLang="zh-CN" dirty="0"/>
              <a:t>LDA</a:t>
            </a:r>
            <a:r>
              <a:rPr lang="zh-CN" altLang="en-US" dirty="0"/>
              <a:t>多基因组相似性算法，实现了多个基因组间的相似性分析。如图</a:t>
            </a:r>
            <a:r>
              <a:rPr lang="en-US" altLang="zh-CN" dirty="0"/>
              <a:t>3-3</a:t>
            </a:r>
            <a:r>
              <a:rPr lang="zh-CN" altLang="en-US" dirty="0"/>
              <a:t>（</a:t>
            </a:r>
            <a:r>
              <a:rPr lang="en-US" altLang="zh-CN" dirty="0"/>
              <a:t>b</a:t>
            </a:r>
            <a:r>
              <a:rPr lang="zh-CN" altLang="en-US" dirty="0"/>
              <a:t>）所示，该方法重现了</a:t>
            </a:r>
            <a:r>
              <a:rPr lang="en-US" altLang="zh-CN" dirty="0"/>
              <a:t>5</a:t>
            </a:r>
            <a:r>
              <a:rPr lang="zh-CN" altLang="en-US" dirty="0"/>
              <a:t>个人群的划分，图中数据映射点间的距离代表了基因间的差异（相似）。欧洲人群的基因组和非洲人群的基因组之间是混血美洲人群，这与混血美洲人是欧洲殖民者、非裔奴隶和当地原住民长期混血的历史十分吻合</a:t>
            </a:r>
            <a:r>
              <a:rPr lang="en-US" altLang="zh-CN" dirty="0"/>
              <a:t>[31]</a:t>
            </a:r>
            <a:r>
              <a:rPr lang="zh-CN" altLang="en-US" dirty="0"/>
              <a:t>。</a:t>
            </a:r>
            <a:endParaRPr lang="en-US" altLang="zh-CN" dirty="0"/>
          </a:p>
          <a:p>
            <a:r>
              <a:rPr lang="zh-CN" altLang="en-US" dirty="0"/>
              <a:t>反之较小。符合本文将高维空间中</a:t>
            </a:r>
            <a:r>
              <a:rPr lang="en-US" altLang="zh-CN" dirty="0"/>
              <a:t>FBN</a:t>
            </a:r>
            <a:r>
              <a:rPr lang="zh-CN" altLang="en-US" dirty="0"/>
              <a:t>间的差异大小转换为低维空间映射点间“远”和“近”的度量的需求。研究人员通过可视界面上的视觉距离分析</a:t>
            </a:r>
            <a:r>
              <a:rPr lang="en-US" altLang="zh-CN" dirty="0"/>
              <a:t>FBN</a:t>
            </a:r>
            <a:r>
              <a:rPr lang="zh-CN" altLang="en-US" dirty="0"/>
              <a:t>间的差异。</a:t>
            </a:r>
          </a:p>
        </p:txBody>
      </p:sp>
      <p:sp>
        <p:nvSpPr>
          <p:cNvPr id="4" name="灯片编号占位符 3"/>
          <p:cNvSpPr>
            <a:spLocks noGrp="1"/>
          </p:cNvSpPr>
          <p:nvPr>
            <p:ph type="sldNum" sz="quarter" idx="5"/>
          </p:nvPr>
        </p:nvSpPr>
        <p:spPr/>
        <p:txBody>
          <a:bodyPr/>
          <a:lstStyle/>
          <a:p>
            <a:fld id="{D9CEBEDD-50C5-4EFD-A893-DC2FF78A4F65}" type="slidenum">
              <a:rPr lang="zh-CN" altLang="en-US" smtClean="0"/>
              <a:t>16</a:t>
            </a:fld>
            <a:endParaRPr lang="zh-CN" altLang="en-US"/>
          </a:p>
        </p:txBody>
      </p:sp>
    </p:spTree>
    <p:extLst>
      <p:ext uri="{BB962C8B-B14F-4D97-AF65-F5344CB8AC3E}">
        <p14:creationId xmlns:p14="http://schemas.microsoft.com/office/powerpoint/2010/main" val="419150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前文已经提到，将多个</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间的距离矩阵作为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算法的输入，可以将它们在高维空间的差异映射到低维空间中，并且低维空间中数据映射点间的距离和分布符合数据在原始高维空间中的关系。</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但是如何计算</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间的相似度是一个难点问题。当前的研究相对有限，并且多为从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的某个单一角度计算相似度，考虑不够全面。为了较为准确的衡量</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间的相似度，本节首先分别从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的功能连通权值和拓扑结构两个角度计算</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间的相似度，考虑到任何单一角度无法准确衡量两个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间的相似程度，本节将两方面相结合提出了一种基于连通权值和拓扑结构的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相似度算法，用于综合评价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间的相似程度</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17</a:t>
            </a:fld>
            <a:endParaRPr lang="zh-CN" altLang="en-US"/>
          </a:p>
        </p:txBody>
      </p:sp>
    </p:spTree>
    <p:extLst>
      <p:ext uri="{BB962C8B-B14F-4D97-AF65-F5344CB8AC3E}">
        <p14:creationId xmlns:p14="http://schemas.microsoft.com/office/powerpoint/2010/main" val="4230206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一种常用的方法是从脑网络中提取重要特征构成向量，用于计算脑网络间的相似性。</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最重要的特征之一就是脑区节点间的功能连通及其权值，它表示被试大脑区域之间的关联程度，用于寻找不同状态下脑区间关系的改变。</a:t>
            </a:r>
            <a:endPar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）首先为被试构建在某一阈值下的功能连通矩阵。由于两个脑区的相关系数在计算过程中会重复一次，所以得到一个对称矩阵，因此只需要将矩阵主对角线以上的元素用于计算。</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）自上而下、从左到右依次提取矩阵主对角线以上的元素，得到共 </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90×(90-1)/2=4005</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个元素，被试</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H</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和被试</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I</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的功能连通矩阵分别被转化为</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1×4005</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维的向量。</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）再通过余弦相似度算法计算两个被试向量之间的相似度，公式如下：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18</a:t>
            </a:fld>
            <a:endParaRPr lang="zh-CN" altLang="en-US"/>
          </a:p>
        </p:txBody>
      </p:sp>
    </p:spTree>
    <p:extLst>
      <p:ext uri="{BB962C8B-B14F-4D97-AF65-F5344CB8AC3E}">
        <p14:creationId xmlns:p14="http://schemas.microsoft.com/office/powerpoint/2010/main" val="3675116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19</a:t>
            </a:fld>
            <a:endParaRPr lang="zh-CN" altLang="en-US"/>
          </a:p>
        </p:txBody>
      </p:sp>
    </p:spTree>
    <p:extLst>
      <p:ext uri="{BB962C8B-B14F-4D97-AF65-F5344CB8AC3E}">
        <p14:creationId xmlns:p14="http://schemas.microsoft.com/office/powerpoint/2010/main" val="1395349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20</a:t>
            </a:fld>
            <a:endParaRPr lang="zh-CN" altLang="en-US"/>
          </a:p>
        </p:txBody>
      </p:sp>
    </p:spTree>
    <p:extLst>
      <p:ext uri="{BB962C8B-B14F-4D97-AF65-F5344CB8AC3E}">
        <p14:creationId xmlns:p14="http://schemas.microsoft.com/office/powerpoint/2010/main" val="1436615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21</a:t>
            </a:fld>
            <a:endParaRPr lang="zh-CN" altLang="en-US"/>
          </a:p>
        </p:txBody>
      </p:sp>
    </p:spTree>
    <p:extLst>
      <p:ext uri="{BB962C8B-B14F-4D97-AF65-F5344CB8AC3E}">
        <p14:creationId xmlns:p14="http://schemas.microsoft.com/office/powerpoint/2010/main" val="2599385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22</a:t>
            </a:fld>
            <a:endParaRPr lang="zh-CN" altLang="en-US"/>
          </a:p>
        </p:txBody>
      </p:sp>
    </p:spTree>
    <p:extLst>
      <p:ext uri="{BB962C8B-B14F-4D97-AF65-F5344CB8AC3E}">
        <p14:creationId xmlns:p14="http://schemas.microsoft.com/office/powerpoint/2010/main" val="2265775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23</a:t>
            </a:fld>
            <a:endParaRPr lang="zh-CN" altLang="en-US"/>
          </a:p>
        </p:txBody>
      </p:sp>
    </p:spTree>
    <p:extLst>
      <p:ext uri="{BB962C8B-B14F-4D97-AF65-F5344CB8AC3E}">
        <p14:creationId xmlns:p14="http://schemas.microsoft.com/office/powerpoint/2010/main" val="3982892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24</a:t>
            </a:fld>
            <a:endParaRPr lang="zh-CN" altLang="en-US"/>
          </a:p>
        </p:txBody>
      </p:sp>
    </p:spTree>
    <p:extLst>
      <p:ext uri="{BB962C8B-B14F-4D97-AF65-F5344CB8AC3E}">
        <p14:creationId xmlns:p14="http://schemas.microsoft.com/office/powerpoint/2010/main" val="109408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4156505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26</a:t>
            </a:fld>
            <a:endParaRPr lang="zh-CN" altLang="en-US"/>
          </a:p>
        </p:txBody>
      </p:sp>
    </p:spTree>
    <p:extLst>
      <p:ext uri="{BB962C8B-B14F-4D97-AF65-F5344CB8AC3E}">
        <p14:creationId xmlns:p14="http://schemas.microsoft.com/office/powerpoint/2010/main" val="4165786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27</a:t>
            </a:fld>
            <a:endParaRPr lang="zh-CN" altLang="en-US"/>
          </a:p>
        </p:txBody>
      </p:sp>
    </p:spTree>
    <p:extLst>
      <p:ext uri="{BB962C8B-B14F-4D97-AF65-F5344CB8AC3E}">
        <p14:creationId xmlns:p14="http://schemas.microsoft.com/office/powerpoint/2010/main" val="1237596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2869978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2691655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30</a:t>
            </a:fld>
            <a:endParaRPr lang="zh-CN" altLang="en-US"/>
          </a:p>
        </p:txBody>
      </p:sp>
    </p:spTree>
    <p:extLst>
      <p:ext uri="{BB962C8B-B14F-4D97-AF65-F5344CB8AC3E}">
        <p14:creationId xmlns:p14="http://schemas.microsoft.com/office/powerpoint/2010/main" val="773050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31</a:t>
            </a:fld>
            <a:endParaRPr lang="zh-CN" altLang="en-US"/>
          </a:p>
        </p:txBody>
      </p:sp>
    </p:spTree>
    <p:extLst>
      <p:ext uri="{BB962C8B-B14F-4D97-AF65-F5344CB8AC3E}">
        <p14:creationId xmlns:p14="http://schemas.microsoft.com/office/powerpoint/2010/main" val="263209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212651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340051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左侧</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1200" dirty="0" err="1">
                <a:effectLst/>
                <a:latin typeface="Times New Roman" panose="02020603050405020304" pitchFamily="18" charset="0"/>
                <a:ea typeface="宋体" panose="02010600030101010101" pitchFamily="2" charset="-122"/>
              </a:rPr>
              <a:t>NodeTrix</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方法对</a:t>
            </a:r>
            <a:r>
              <a:rPr lang="en-US" altLang="zh-CN" sz="1200" dirty="0">
                <a:effectLst/>
                <a:latin typeface="Times New Roman" panose="02020603050405020304" pitchFamily="18" charset="0"/>
                <a:ea typeface="宋体" panose="02010600030101010101" pitchFamily="2" charset="-122"/>
              </a:rPr>
              <a:t>AD</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患者组和健康对照组的平均</a:t>
            </a:r>
            <a:r>
              <a:rPr lang="en-US" altLang="zh-CN" sz="1200" dirty="0">
                <a:effectLst/>
                <a:latin typeface="Times New Roman" panose="02020603050405020304" pitchFamily="18" charset="0"/>
                <a:ea typeface="宋体" panose="02010600030101010101" pitchFamily="2" charset="-122"/>
              </a:rPr>
              <a:t>FBN</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进行对比</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右侧通过同样的方法对实验中所有被试个体的</a:t>
            </a:r>
            <a:r>
              <a:rPr lang="en-US" altLang="zh-CN" sz="1200" dirty="0">
                <a:effectLst/>
                <a:latin typeface="Times New Roman" panose="02020603050405020304" pitchFamily="18" charset="0"/>
                <a:ea typeface="宋体" panose="02010600030101010101" pitchFamily="2" charset="-122"/>
              </a:rPr>
              <a:t>FBN</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进行对比</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10</a:t>
            </a:fld>
            <a:endParaRPr lang="zh-CN" altLang="en-US"/>
          </a:p>
        </p:txBody>
      </p:sp>
    </p:spTree>
    <p:extLst>
      <p:ext uri="{BB962C8B-B14F-4D97-AF65-F5344CB8AC3E}">
        <p14:creationId xmlns:p14="http://schemas.microsoft.com/office/powerpoint/2010/main" val="192034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些信息是很难从并排放置多个</a:t>
            </a:r>
            <a:r>
              <a:rPr lang="en-US" altLang="zh-CN" sz="1800" dirty="0">
                <a:effectLst/>
                <a:latin typeface="Times New Roman" panose="02020603050405020304" pitchFamily="18" charset="0"/>
                <a:ea typeface="宋体" panose="02010600030101010101" pitchFamily="2" charset="-122"/>
              </a:rPr>
              <a:t>FBN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的可视化视图中得到</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根据上述分析需求，本文可以以视觉距离为核心，通过可视界面中映射点间的“远”和“近”来表示对应数据间的差异大小，甚至是被试组之间的差异。这就需要在可视化过程中使用降维算法，把</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间的差异大小转化为便于人眼所观察的信息。</a:t>
            </a: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11</a:t>
            </a:fld>
            <a:endParaRPr lang="zh-CN" altLang="en-US"/>
          </a:p>
        </p:txBody>
      </p:sp>
    </p:spTree>
    <p:extLst>
      <p:ext uri="{BB962C8B-B14F-4D97-AF65-F5344CB8AC3E}">
        <p14:creationId xmlns:p14="http://schemas.microsoft.com/office/powerpoint/2010/main" val="143933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降维算法的应用非常广泛。本文使用降维算法的目的，是将其应用于高维数据的可视分析中，协助不同领域的研究人员通过视觉分析寻找有用信息。降维算法可以将高维数据映射到二维平面或三维空间中，用户对可视界面中未分类数据集的整体结构进行评估，发现数据集中隐藏的簇，并分析簇之间的关系；在对已分类数据进行分析时，类别标签是已知的，但是类别之间的关系是令人感兴趣的。下面对几种常用的降维算法进行分析：</a:t>
            </a: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12</a:t>
            </a:fld>
            <a:endParaRPr lang="zh-CN" altLang="en-US"/>
          </a:p>
        </p:txBody>
      </p:sp>
    </p:spTree>
    <p:extLst>
      <p:ext uri="{BB962C8B-B14F-4D97-AF65-F5344CB8AC3E}">
        <p14:creationId xmlns:p14="http://schemas.microsoft.com/office/powerpoint/2010/main" val="3725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PCA</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算法更多的被用于减少模型训练时的特征数量，提高模型的准确率。在可视化领域中，</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PCA</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降维后的得到的主成分虽然可能让主要特征相近的数据在低维视图中的映射点距离更近，但是单个数据映射点间距离关系的意义不是很明确，无法达到用映射点间距离来表示数据间相似关系的作用。</a:t>
            </a:r>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13</a:t>
            </a:fld>
            <a:endParaRPr lang="zh-CN" altLang="en-US"/>
          </a:p>
        </p:txBody>
      </p:sp>
    </p:spTree>
    <p:extLst>
      <p:ext uri="{BB962C8B-B14F-4D97-AF65-F5344CB8AC3E}">
        <p14:creationId xmlns:p14="http://schemas.microsoft.com/office/powerpoint/2010/main" val="4074498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算法将高维空间中数据样本间的欧氏距离转换为相似概率，将低维空间中点的坐标做</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分布，可以让高维空间中相似的数据样本在降维后更加接近，不相似度的数据样本间距离被拉大，从而缓解可视化结果中映射点的拥挤问题；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177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观测向量具有明显的聚类效果，并且聚类与采样时间有着较强的相关性，相近采样时间点的数据更加紧密，这个研究结果也与人类生理规律相符。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算法的可视化结果中是无法表现高维空间中某些数据间的关系。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9CEBEDD-50C5-4EFD-A893-DC2FF78A4F65}" type="slidenum">
              <a:rPr lang="zh-CN" altLang="en-US" smtClean="0"/>
              <a:t>14</a:t>
            </a:fld>
            <a:endParaRPr lang="zh-CN" altLang="en-US"/>
          </a:p>
        </p:txBody>
      </p:sp>
    </p:spTree>
    <p:extLst>
      <p:ext uri="{BB962C8B-B14F-4D97-AF65-F5344CB8AC3E}">
        <p14:creationId xmlns:p14="http://schemas.microsoft.com/office/powerpoint/2010/main" val="413639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43895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684BDB-6B55-4EB0-8C70-7777D84ABDC4}" type="datetimeFigureOut">
              <a:rPr lang="zh-CN" altLang="en-US" smtClean="0"/>
              <a:t>2021/5/14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6197DF-14F3-4048-8805-5CFF3706D4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684BDB-6B55-4EB0-8C70-7777D84ABDC4}" type="datetimeFigureOut">
              <a:rPr lang="zh-CN" altLang="en-US" smtClean="0"/>
              <a:t>2021/5/14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197DF-14F3-4048-8805-5CFF3706D4D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3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emf"/><Relationship Id="rId5" Type="http://schemas.openxmlformats.org/officeDocument/2006/relationships/image" Target="../media/image20.png"/><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6.jpe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7.emf"/><Relationship Id="rId5" Type="http://schemas.openxmlformats.org/officeDocument/2006/relationships/package" Target="../embeddings/Microsoft_Visio_Drawing5.vsdx"/><Relationship Id="rId4" Type="http://schemas.openxmlformats.org/officeDocument/2006/relationships/image" Target="../media/image46.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Visio_Drawing.vsdx"/><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Visio_Drawing1.vsdx"/><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1B0DE8A3-59F3-4043-95D8-FE8A80CEE54C}"/>
              </a:ext>
            </a:extLst>
          </p:cNvPr>
          <p:cNvSpPr txBox="1"/>
          <p:nvPr/>
        </p:nvSpPr>
        <p:spPr>
          <a:xfrm>
            <a:off x="2151369" y="1576031"/>
            <a:ext cx="8204992" cy="1569660"/>
          </a:xfrm>
          <a:prstGeom prst="rect">
            <a:avLst/>
          </a:prstGeom>
          <a:noFill/>
        </p:spPr>
        <p:txBody>
          <a:bodyPr wrap="square" rtlCol="0">
            <a:spAutoFit/>
          </a:bodyPr>
          <a:lstStyle/>
          <a:p>
            <a:pPr algn="ctr"/>
            <a:r>
              <a:rPr lang="zh-CN" altLang="en-US" sz="4800" spc="600" dirty="0">
                <a:latin typeface="思源宋体 Heavy" panose="02020900000000000000" pitchFamily="18" charset="-122"/>
                <a:ea typeface="思源宋体 Heavy" panose="02020900000000000000" pitchFamily="18" charset="-122"/>
              </a:rPr>
              <a:t>探索功能性脑网络差异的可视分析研究</a:t>
            </a:r>
          </a:p>
        </p:txBody>
      </p:sp>
      <p:sp>
        <p:nvSpPr>
          <p:cNvPr id="29" name="矩形: 圆角 28">
            <a:extLst>
              <a:ext uri="{FF2B5EF4-FFF2-40B4-BE49-F238E27FC236}">
                <a16:creationId xmlns:a16="http://schemas.microsoft.com/office/drawing/2014/main" id="{6B43D288-AE62-48DB-AC8A-8845E023E58F}"/>
              </a:ext>
            </a:extLst>
          </p:cNvPr>
          <p:cNvSpPr/>
          <p:nvPr/>
        </p:nvSpPr>
        <p:spPr>
          <a:xfrm>
            <a:off x="3299013" y="3429000"/>
            <a:ext cx="6061351" cy="25922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solidFill>
                <a:latin typeface="华文宋体" panose="02010600040101010101" pitchFamily="2" charset="-122"/>
                <a:ea typeface="华文宋体" panose="02010600040101010101" pitchFamily="2" charset="-122"/>
              </a:rPr>
              <a:t>答辩人：张振兴</a:t>
            </a:r>
            <a:endParaRPr lang="en-US" altLang="zh-CN" sz="1867" dirty="0">
              <a:solidFill>
                <a:schemeClr val="tx1"/>
              </a:solidFill>
              <a:latin typeface="华文宋体" panose="02010600040101010101" pitchFamily="2" charset="-122"/>
              <a:ea typeface="华文宋体" panose="02010600040101010101" pitchFamily="2" charset="-122"/>
            </a:endParaRPr>
          </a:p>
          <a:p>
            <a:pPr algn="ctr"/>
            <a:endParaRPr lang="en-US" altLang="zh-CN" sz="1867" dirty="0">
              <a:solidFill>
                <a:schemeClr val="tx1"/>
              </a:solidFill>
              <a:latin typeface="华文宋体" panose="02010600040101010101" pitchFamily="2" charset="-122"/>
              <a:ea typeface="华文宋体" panose="02010600040101010101" pitchFamily="2" charset="-122"/>
            </a:endParaRPr>
          </a:p>
          <a:p>
            <a:pPr algn="ctr"/>
            <a:r>
              <a:rPr lang="zh-CN" altLang="en-US" sz="1867" dirty="0">
                <a:solidFill>
                  <a:schemeClr val="tx1"/>
                </a:solidFill>
                <a:latin typeface="华文宋体" panose="02010600040101010101" pitchFamily="2" charset="-122"/>
                <a:ea typeface="华文宋体" panose="02010600040101010101" pitchFamily="2" charset="-122"/>
              </a:rPr>
              <a:t>专业：工程硕士（计算机技术）</a:t>
            </a:r>
            <a:endParaRPr lang="en-US" altLang="zh-CN" sz="1867" dirty="0">
              <a:solidFill>
                <a:schemeClr val="tx1"/>
              </a:solidFill>
              <a:latin typeface="华文宋体" panose="02010600040101010101" pitchFamily="2" charset="-122"/>
              <a:ea typeface="华文宋体" panose="02010600040101010101" pitchFamily="2" charset="-122"/>
            </a:endParaRPr>
          </a:p>
          <a:p>
            <a:pPr algn="ctr"/>
            <a:endParaRPr lang="en-US" altLang="zh-CN" sz="1867" dirty="0">
              <a:solidFill>
                <a:schemeClr val="tx1"/>
              </a:solidFill>
              <a:latin typeface="华文宋体" panose="02010600040101010101" pitchFamily="2" charset="-122"/>
              <a:ea typeface="华文宋体" panose="02010600040101010101" pitchFamily="2" charset="-122"/>
            </a:endParaRPr>
          </a:p>
          <a:p>
            <a:pPr algn="ctr"/>
            <a:r>
              <a:rPr lang="zh-CN" altLang="en-US" sz="1867"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时间：</a:t>
            </a:r>
            <a:r>
              <a:rPr lang="en-US" altLang="zh-CN" sz="1867"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2021</a:t>
            </a:r>
            <a:r>
              <a:rPr lang="zh-CN" altLang="en-US" sz="1867"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年</a:t>
            </a:r>
            <a:r>
              <a:rPr lang="en-US" altLang="zh-CN" sz="1867"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5</a:t>
            </a:r>
            <a:r>
              <a:rPr lang="zh-CN" altLang="en-US" sz="1867"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月</a:t>
            </a:r>
            <a:r>
              <a:rPr lang="en-US" altLang="zh-CN" sz="1867"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21</a:t>
            </a:r>
            <a:r>
              <a:rPr lang="zh-CN" altLang="en-US" sz="1867"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日</a:t>
            </a:r>
          </a:p>
          <a:p>
            <a:pPr algn="ctr"/>
            <a:endParaRPr lang="zh-CN" altLang="en-US" sz="2400" dirty="0">
              <a:solidFill>
                <a:schemeClr val="tx1"/>
              </a:solidFill>
              <a:latin typeface="华文宋体" panose="02010600040101010101" pitchFamily="2" charset="-122"/>
              <a:ea typeface="华文宋体" panose="02010600040101010101" pitchFamily="2" charset="-122"/>
            </a:endParaRPr>
          </a:p>
        </p:txBody>
      </p:sp>
      <p:pic>
        <p:nvPicPr>
          <p:cNvPr id="31" name="图片 30">
            <a:extLst>
              <a:ext uri="{FF2B5EF4-FFF2-40B4-BE49-F238E27FC236}">
                <a16:creationId xmlns:a16="http://schemas.microsoft.com/office/drawing/2014/main" id="{2FCB460D-F333-4177-987E-168481937129}"/>
              </a:ext>
            </a:extLst>
          </p:cNvPr>
          <p:cNvPicPr>
            <a:picLocks noChangeAspect="1"/>
          </p:cNvPicPr>
          <p:nvPr/>
        </p:nvPicPr>
        <p:blipFill>
          <a:blip r:embed="rId2"/>
          <a:stretch>
            <a:fillRect/>
          </a:stretch>
        </p:blipFill>
        <p:spPr>
          <a:xfrm>
            <a:off x="217717" y="5800"/>
            <a:ext cx="1901756" cy="1860413"/>
          </a:xfrm>
          <a:prstGeom prst="rect">
            <a:avLst/>
          </a:prstGeom>
        </p:spPr>
      </p:pic>
    </p:spTree>
    <p:extLst>
      <p:ext uri="{BB962C8B-B14F-4D97-AF65-F5344CB8AC3E}">
        <p14:creationId xmlns:p14="http://schemas.microsoft.com/office/powerpoint/2010/main" val="149630023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3"/>
            <a:ext cx="6086390" cy="43277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问题难点</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a:extLst>
              <a:ext uri="{FF2B5EF4-FFF2-40B4-BE49-F238E27FC236}">
                <a16:creationId xmlns:a16="http://schemas.microsoft.com/office/drawing/2014/main" id="{89DCAAE2-34CA-4F7B-9F4F-960C417BC3B5}"/>
              </a:ext>
            </a:extLst>
          </p:cNvPr>
          <p:cNvSpPr/>
          <p:nvPr/>
        </p:nvSpPr>
        <p:spPr>
          <a:xfrm>
            <a:off x="259546" y="3302974"/>
            <a:ext cx="2597953" cy="331813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7500800-FB8D-4199-A3ED-CA5B366D9F77}"/>
              </a:ext>
            </a:extLst>
          </p:cNvPr>
          <p:cNvPicPr>
            <a:picLocks noChangeAspect="1"/>
          </p:cNvPicPr>
          <p:nvPr/>
        </p:nvPicPr>
        <p:blipFill>
          <a:blip r:embed="rId3"/>
          <a:stretch>
            <a:fillRect/>
          </a:stretch>
        </p:blipFill>
        <p:spPr>
          <a:xfrm>
            <a:off x="402823" y="1071641"/>
            <a:ext cx="2311400" cy="2011028"/>
          </a:xfrm>
          <a:prstGeom prst="rect">
            <a:avLst/>
          </a:prstGeom>
        </p:spPr>
      </p:pic>
      <p:sp>
        <p:nvSpPr>
          <p:cNvPr id="19" name="矩形 18">
            <a:extLst>
              <a:ext uri="{FF2B5EF4-FFF2-40B4-BE49-F238E27FC236}">
                <a16:creationId xmlns:a16="http://schemas.microsoft.com/office/drawing/2014/main" id="{997A1636-0C9C-4319-B51E-A6BEE6AD9A95}"/>
              </a:ext>
            </a:extLst>
          </p:cNvPr>
          <p:cNvSpPr/>
          <p:nvPr/>
        </p:nvSpPr>
        <p:spPr>
          <a:xfrm>
            <a:off x="259546" y="927092"/>
            <a:ext cx="2597954" cy="215557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F0636446-64D8-40E0-80B2-FAEDFA192E20}"/>
              </a:ext>
            </a:extLst>
          </p:cNvPr>
          <p:cNvPicPr>
            <a:picLocks noChangeAspect="1"/>
          </p:cNvPicPr>
          <p:nvPr/>
        </p:nvPicPr>
        <p:blipFill>
          <a:blip r:embed="rId4"/>
          <a:stretch>
            <a:fillRect/>
          </a:stretch>
        </p:blipFill>
        <p:spPr>
          <a:xfrm>
            <a:off x="402823" y="3362326"/>
            <a:ext cx="2132954" cy="3199431"/>
          </a:xfrm>
          <a:prstGeom prst="rect">
            <a:avLst/>
          </a:prstGeom>
        </p:spPr>
      </p:pic>
      <p:sp>
        <p:nvSpPr>
          <p:cNvPr id="23" name="箭头: 右 22">
            <a:extLst>
              <a:ext uri="{FF2B5EF4-FFF2-40B4-BE49-F238E27FC236}">
                <a16:creationId xmlns:a16="http://schemas.microsoft.com/office/drawing/2014/main" id="{CE462E21-D536-437B-8B02-557EFB4398BE}"/>
              </a:ext>
            </a:extLst>
          </p:cNvPr>
          <p:cNvSpPr/>
          <p:nvPr/>
        </p:nvSpPr>
        <p:spPr>
          <a:xfrm>
            <a:off x="2950962" y="3243365"/>
            <a:ext cx="306588" cy="45719"/>
          </a:xfrm>
          <a:prstGeom prst="rightArrow">
            <a:avLst/>
          </a:prstGeom>
          <a:solidFill>
            <a:schemeClr val="tx1">
              <a:lumMod val="95000"/>
              <a:lumOff val="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F95C130-DCB3-4CF2-AAEB-2A5B91946E78}"/>
              </a:ext>
            </a:extLst>
          </p:cNvPr>
          <p:cNvSpPr txBox="1"/>
          <p:nvPr/>
        </p:nvSpPr>
        <p:spPr>
          <a:xfrm>
            <a:off x="3321090" y="2457036"/>
            <a:ext cx="2545811" cy="1600438"/>
          </a:xfrm>
          <a:prstGeom prst="rect">
            <a:avLst/>
          </a:prstGeom>
          <a:noFill/>
        </p:spPr>
        <p:txBody>
          <a:bodyPr wrap="square" rtlCol="0">
            <a:spAutoFit/>
          </a:bodyPr>
          <a:lstStyle/>
          <a:p>
            <a:pPr algn="ctr"/>
            <a:r>
              <a:rPr lang="zh-CN" altLang="en-US" b="1" dirty="0"/>
              <a:t>结论</a:t>
            </a:r>
            <a:endParaRPr lang="en-US" altLang="zh-CN" b="1" dirty="0"/>
          </a:p>
          <a:p>
            <a:pPr algn="ctr"/>
            <a:endParaRPr lang="en-US" altLang="zh-CN" sz="1000" b="1" dirty="0"/>
          </a:p>
          <a:p>
            <a:pPr algn="just"/>
            <a:r>
              <a:rPr lang="en-US" altLang="zh-CN" sz="1000" dirty="0">
                <a:latin typeface="Times New Roman" panose="02020603050405020304" pitchFamily="18" charset="0"/>
                <a:cs typeface="Times New Roman" panose="02020603050405020304" pitchFamily="18" charset="0"/>
              </a:rPr>
              <a:t>1.</a:t>
            </a:r>
            <a:r>
              <a:rPr lang="zh-CN" altLang="en-US" sz="1000" dirty="0">
                <a:latin typeface="Times New Roman" panose="02020603050405020304" pitchFamily="18" charset="0"/>
                <a:cs typeface="Times New Roman" panose="02020603050405020304" pitchFamily="18" charset="0"/>
              </a:rPr>
              <a:t>左侧案例通过并排放置可以实现在两组平均</a:t>
            </a:r>
            <a:r>
              <a:rPr lang="en-US" altLang="zh-CN" sz="1000" dirty="0">
                <a:latin typeface="Times New Roman" panose="02020603050405020304" pitchFamily="18" charset="0"/>
                <a:cs typeface="Times New Roman" panose="02020603050405020304" pitchFamily="18" charset="0"/>
              </a:rPr>
              <a:t>FBN</a:t>
            </a:r>
            <a:r>
              <a:rPr lang="zh-CN" altLang="en-US" sz="1000" dirty="0">
                <a:latin typeface="Times New Roman" panose="02020603050405020304" pitchFamily="18" charset="0"/>
                <a:cs typeface="Times New Roman" panose="02020603050405020304" pitchFamily="18" charset="0"/>
              </a:rPr>
              <a:t>间寻找差异，发现疾病对大脑功能连通造成的改变；</a:t>
            </a:r>
            <a:endParaRPr lang="en-US" altLang="zh-CN" sz="1000" dirty="0">
              <a:latin typeface="Times New Roman" panose="02020603050405020304" pitchFamily="18" charset="0"/>
              <a:cs typeface="Times New Roman" panose="02020603050405020304" pitchFamily="18" charset="0"/>
            </a:endParaRPr>
          </a:p>
          <a:p>
            <a:endParaRPr lang="en-US" altLang="zh-CN" sz="1000" dirty="0">
              <a:latin typeface="Times New Roman" panose="02020603050405020304" pitchFamily="18" charset="0"/>
              <a:cs typeface="Times New Roman" panose="02020603050405020304" pitchFamily="18" charset="0"/>
            </a:endParaRPr>
          </a:p>
          <a:p>
            <a:pPr algn="just"/>
            <a:r>
              <a:rPr lang="en-US" altLang="zh-CN" sz="1000" dirty="0">
                <a:latin typeface="Times New Roman" panose="02020603050405020304" pitchFamily="18" charset="0"/>
                <a:cs typeface="Times New Roman" panose="02020603050405020304" pitchFamily="18" charset="0"/>
              </a:rPr>
              <a:t>2.</a:t>
            </a:r>
            <a:r>
              <a:rPr lang="zh-CN" altLang="en-US" sz="1000" dirty="0">
                <a:latin typeface="Times New Roman" panose="02020603050405020304" pitchFamily="18" charset="0"/>
                <a:cs typeface="Times New Roman" panose="02020603050405020304" pitchFamily="18" charset="0"/>
              </a:rPr>
              <a:t>右侧案例中，</a:t>
            </a:r>
            <a:r>
              <a:rPr lang="en-US" altLang="zh-CN" sz="1000" dirty="0">
                <a:latin typeface="Times New Roman" panose="02020603050405020304" pitchFamily="18" charset="0"/>
                <a:cs typeface="Times New Roman" panose="02020603050405020304" pitchFamily="18" charset="0"/>
              </a:rPr>
              <a:t>FBN</a:t>
            </a:r>
            <a:r>
              <a:rPr lang="zh-CN" altLang="en-US" sz="1000" dirty="0">
                <a:latin typeface="Times New Roman" panose="02020603050405020304" pitchFamily="18" charset="0"/>
                <a:cs typeface="Times New Roman" panose="02020603050405020304" pitchFamily="18" charset="0"/>
              </a:rPr>
              <a:t>的数量较多，该方法就超出了用户的认知能力，不能帮助研究人员快速捕捉关键信息。</a:t>
            </a:r>
            <a:endParaRPr lang="en-US" altLang="zh-CN" sz="1000"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92431246-2F7A-49D9-8B73-60A03D6B42DE}"/>
              </a:ext>
            </a:extLst>
          </p:cNvPr>
          <p:cNvPicPr>
            <a:picLocks noChangeAspect="1"/>
          </p:cNvPicPr>
          <p:nvPr/>
        </p:nvPicPr>
        <p:blipFill>
          <a:blip r:embed="rId3"/>
          <a:stretch>
            <a:fillRect/>
          </a:stretch>
        </p:blipFill>
        <p:spPr>
          <a:xfrm>
            <a:off x="6468378" y="2616076"/>
            <a:ext cx="1597000" cy="1389466"/>
          </a:xfrm>
          <a:prstGeom prst="rect">
            <a:avLst/>
          </a:prstGeom>
        </p:spPr>
      </p:pic>
      <p:sp>
        <p:nvSpPr>
          <p:cNvPr id="29" name="矩形 28">
            <a:extLst>
              <a:ext uri="{FF2B5EF4-FFF2-40B4-BE49-F238E27FC236}">
                <a16:creationId xmlns:a16="http://schemas.microsoft.com/office/drawing/2014/main" id="{2874BBBB-7685-4F74-9348-23EAE5E7EEF5}"/>
              </a:ext>
            </a:extLst>
          </p:cNvPr>
          <p:cNvSpPr/>
          <p:nvPr/>
        </p:nvSpPr>
        <p:spPr>
          <a:xfrm>
            <a:off x="6325101" y="2471528"/>
            <a:ext cx="2001054" cy="157145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0B90789-1DEF-41C6-BCA9-885DEDA82D03}"/>
              </a:ext>
            </a:extLst>
          </p:cNvPr>
          <p:cNvSpPr txBox="1"/>
          <p:nvPr/>
        </p:nvSpPr>
        <p:spPr>
          <a:xfrm>
            <a:off x="6229194" y="4150090"/>
            <a:ext cx="2192867" cy="400110"/>
          </a:xfrm>
          <a:prstGeom prst="rect">
            <a:avLst/>
          </a:prstGeom>
          <a:noFill/>
        </p:spPr>
        <p:txBody>
          <a:bodyPr wrap="square" rtlCol="0">
            <a:spAutoFit/>
          </a:bodyPr>
          <a:lstStyle/>
          <a:p>
            <a:pPr algn="ctr"/>
            <a:r>
              <a:rPr lang="zh-CN" altLang="en-US" sz="1000" dirty="0">
                <a:latin typeface="Times New Roman" panose="02020603050405020304" pitchFamily="18" charset="0"/>
                <a:cs typeface="Times New Roman" panose="02020603050405020304" pitchFamily="18" charset="0"/>
              </a:rPr>
              <a:t>使用脑网络可视化方法进行比较时，基于组的方法更优</a:t>
            </a:r>
          </a:p>
        </p:txBody>
      </p:sp>
      <p:sp>
        <p:nvSpPr>
          <p:cNvPr id="31" name="箭头: 右 30">
            <a:extLst>
              <a:ext uri="{FF2B5EF4-FFF2-40B4-BE49-F238E27FC236}">
                <a16:creationId xmlns:a16="http://schemas.microsoft.com/office/drawing/2014/main" id="{DB39FCED-A69A-4CAA-9219-7E0D775FAA55}"/>
              </a:ext>
            </a:extLst>
          </p:cNvPr>
          <p:cNvSpPr/>
          <p:nvPr/>
        </p:nvSpPr>
        <p:spPr>
          <a:xfrm>
            <a:off x="8469432" y="3266222"/>
            <a:ext cx="685928" cy="45719"/>
          </a:xfrm>
          <a:prstGeom prst="rightArrow">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29FCF85-EB27-4069-90BE-709E33B66A61}"/>
              </a:ext>
            </a:extLst>
          </p:cNvPr>
          <p:cNvSpPr/>
          <p:nvPr/>
        </p:nvSpPr>
        <p:spPr>
          <a:xfrm>
            <a:off x="9251266" y="1273048"/>
            <a:ext cx="2797396" cy="423088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左大括号 105">
            <a:extLst>
              <a:ext uri="{FF2B5EF4-FFF2-40B4-BE49-F238E27FC236}">
                <a16:creationId xmlns:a16="http://schemas.microsoft.com/office/drawing/2014/main" id="{52DF1557-AD6B-45B7-8C6D-6CA4FD0928BA}"/>
              </a:ext>
            </a:extLst>
          </p:cNvPr>
          <p:cNvSpPr/>
          <p:nvPr/>
        </p:nvSpPr>
        <p:spPr>
          <a:xfrm rot="16200000">
            <a:off x="10563604" y="1372288"/>
            <a:ext cx="172721" cy="259316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7" name="文本框 106">
            <a:extLst>
              <a:ext uri="{FF2B5EF4-FFF2-40B4-BE49-F238E27FC236}">
                <a16:creationId xmlns:a16="http://schemas.microsoft.com/office/drawing/2014/main" id="{32A5EF64-7038-4EEE-9003-402D480D0F19}"/>
              </a:ext>
            </a:extLst>
          </p:cNvPr>
          <p:cNvSpPr txBox="1"/>
          <p:nvPr/>
        </p:nvSpPr>
        <p:spPr>
          <a:xfrm>
            <a:off x="9314489" y="2805717"/>
            <a:ext cx="2632055" cy="400110"/>
          </a:xfrm>
          <a:prstGeom prst="rect">
            <a:avLst/>
          </a:prstGeom>
          <a:noFill/>
        </p:spPr>
        <p:txBody>
          <a:bodyPr wrap="square" rtlCol="0">
            <a:spAutoFit/>
          </a:bodyPr>
          <a:lstStyle/>
          <a:p>
            <a:r>
              <a:rPr lang="zh-CN" altLang="en-US" sz="1000" dirty="0"/>
              <a:t>被试组内多个被试的功能性脑网络矩阵叠加作为被试组的平均功能性脑网络</a:t>
            </a:r>
          </a:p>
        </p:txBody>
      </p:sp>
      <p:pic>
        <p:nvPicPr>
          <p:cNvPr id="110" name="图片 109">
            <a:extLst>
              <a:ext uri="{FF2B5EF4-FFF2-40B4-BE49-F238E27FC236}">
                <a16:creationId xmlns:a16="http://schemas.microsoft.com/office/drawing/2014/main" id="{713D17BE-E067-49E4-B3A8-3D5DB2976E3E}"/>
              </a:ext>
            </a:extLst>
          </p:cNvPr>
          <p:cNvPicPr>
            <a:picLocks noChangeAspect="1"/>
          </p:cNvPicPr>
          <p:nvPr/>
        </p:nvPicPr>
        <p:blipFill>
          <a:blip r:embed="rId5"/>
          <a:stretch>
            <a:fillRect/>
          </a:stretch>
        </p:blipFill>
        <p:spPr>
          <a:xfrm>
            <a:off x="11229170" y="1652380"/>
            <a:ext cx="719539" cy="703782"/>
          </a:xfrm>
          <a:prstGeom prst="rect">
            <a:avLst/>
          </a:prstGeom>
        </p:spPr>
      </p:pic>
      <p:cxnSp>
        <p:nvCxnSpPr>
          <p:cNvPr id="112" name="直接箭头连接符 111">
            <a:extLst>
              <a:ext uri="{FF2B5EF4-FFF2-40B4-BE49-F238E27FC236}">
                <a16:creationId xmlns:a16="http://schemas.microsoft.com/office/drawing/2014/main" id="{E332CBD3-B2F2-465E-8943-72EBA7829BF0}"/>
              </a:ext>
            </a:extLst>
          </p:cNvPr>
          <p:cNvCxnSpPr>
            <a:cxnSpLocks/>
          </p:cNvCxnSpPr>
          <p:nvPr/>
        </p:nvCxnSpPr>
        <p:spPr>
          <a:xfrm flipV="1">
            <a:off x="10691037" y="2004880"/>
            <a:ext cx="369900" cy="3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112">
            <a:extLst>
              <a:ext uri="{FF2B5EF4-FFF2-40B4-BE49-F238E27FC236}">
                <a16:creationId xmlns:a16="http://schemas.microsoft.com/office/drawing/2014/main" id="{B3341D32-2DE7-416F-81BF-DF654AD2A7D7}"/>
              </a:ext>
            </a:extLst>
          </p:cNvPr>
          <p:cNvSpPr/>
          <p:nvPr/>
        </p:nvSpPr>
        <p:spPr>
          <a:xfrm>
            <a:off x="11229170" y="1644741"/>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14" name="图片 113">
            <a:extLst>
              <a:ext uri="{FF2B5EF4-FFF2-40B4-BE49-F238E27FC236}">
                <a16:creationId xmlns:a16="http://schemas.microsoft.com/office/drawing/2014/main" id="{838AA010-A7CA-4AE8-A201-3B8EC6046C06}"/>
              </a:ext>
            </a:extLst>
          </p:cNvPr>
          <p:cNvPicPr>
            <a:picLocks noChangeAspect="1"/>
          </p:cNvPicPr>
          <p:nvPr/>
        </p:nvPicPr>
        <p:blipFill>
          <a:blip r:embed="rId5"/>
          <a:stretch>
            <a:fillRect/>
          </a:stretch>
        </p:blipFill>
        <p:spPr>
          <a:xfrm>
            <a:off x="9282878" y="1783020"/>
            <a:ext cx="719539" cy="703782"/>
          </a:xfrm>
          <a:prstGeom prst="rect">
            <a:avLst/>
          </a:prstGeom>
        </p:spPr>
      </p:pic>
      <p:sp>
        <p:nvSpPr>
          <p:cNvPr id="115" name="矩形 114">
            <a:extLst>
              <a:ext uri="{FF2B5EF4-FFF2-40B4-BE49-F238E27FC236}">
                <a16:creationId xmlns:a16="http://schemas.microsoft.com/office/drawing/2014/main" id="{5A6B84D1-3B2F-466B-A765-F2190FD0A146}"/>
              </a:ext>
            </a:extLst>
          </p:cNvPr>
          <p:cNvSpPr/>
          <p:nvPr/>
        </p:nvSpPr>
        <p:spPr>
          <a:xfrm>
            <a:off x="9282878" y="1783020"/>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16" name="图片 115">
            <a:extLst>
              <a:ext uri="{FF2B5EF4-FFF2-40B4-BE49-F238E27FC236}">
                <a16:creationId xmlns:a16="http://schemas.microsoft.com/office/drawing/2014/main" id="{600A1608-69D6-4554-A6D7-18175DAB94CA}"/>
              </a:ext>
            </a:extLst>
          </p:cNvPr>
          <p:cNvPicPr>
            <a:picLocks noChangeAspect="1"/>
          </p:cNvPicPr>
          <p:nvPr/>
        </p:nvPicPr>
        <p:blipFill>
          <a:blip r:embed="rId5"/>
          <a:stretch>
            <a:fillRect/>
          </a:stretch>
        </p:blipFill>
        <p:spPr>
          <a:xfrm>
            <a:off x="9314490" y="1746144"/>
            <a:ext cx="719539" cy="703782"/>
          </a:xfrm>
          <a:prstGeom prst="rect">
            <a:avLst/>
          </a:prstGeom>
        </p:spPr>
      </p:pic>
      <p:sp>
        <p:nvSpPr>
          <p:cNvPr id="117" name="矩形 116">
            <a:extLst>
              <a:ext uri="{FF2B5EF4-FFF2-40B4-BE49-F238E27FC236}">
                <a16:creationId xmlns:a16="http://schemas.microsoft.com/office/drawing/2014/main" id="{28021594-08F3-4847-890F-96B6664052F8}"/>
              </a:ext>
            </a:extLst>
          </p:cNvPr>
          <p:cNvSpPr/>
          <p:nvPr/>
        </p:nvSpPr>
        <p:spPr>
          <a:xfrm>
            <a:off x="9314490" y="1746144"/>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18" name="图片 117">
            <a:extLst>
              <a:ext uri="{FF2B5EF4-FFF2-40B4-BE49-F238E27FC236}">
                <a16:creationId xmlns:a16="http://schemas.microsoft.com/office/drawing/2014/main" id="{5AAFAAAE-DE8E-475E-B5B9-02CCEFD58829}"/>
              </a:ext>
            </a:extLst>
          </p:cNvPr>
          <p:cNvPicPr>
            <a:picLocks noChangeAspect="1"/>
          </p:cNvPicPr>
          <p:nvPr/>
        </p:nvPicPr>
        <p:blipFill>
          <a:blip r:embed="rId5"/>
          <a:stretch>
            <a:fillRect/>
          </a:stretch>
        </p:blipFill>
        <p:spPr>
          <a:xfrm>
            <a:off x="9346102" y="1701742"/>
            <a:ext cx="719539" cy="703782"/>
          </a:xfrm>
          <a:prstGeom prst="rect">
            <a:avLst/>
          </a:prstGeom>
        </p:spPr>
      </p:pic>
      <p:sp>
        <p:nvSpPr>
          <p:cNvPr id="119" name="矩形 118">
            <a:extLst>
              <a:ext uri="{FF2B5EF4-FFF2-40B4-BE49-F238E27FC236}">
                <a16:creationId xmlns:a16="http://schemas.microsoft.com/office/drawing/2014/main" id="{367121EC-D09D-4669-8DA6-8BCFEE0CBF3B}"/>
              </a:ext>
            </a:extLst>
          </p:cNvPr>
          <p:cNvSpPr/>
          <p:nvPr/>
        </p:nvSpPr>
        <p:spPr>
          <a:xfrm>
            <a:off x="9346102" y="1701742"/>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20" name="图片 119">
            <a:extLst>
              <a:ext uri="{FF2B5EF4-FFF2-40B4-BE49-F238E27FC236}">
                <a16:creationId xmlns:a16="http://schemas.microsoft.com/office/drawing/2014/main" id="{035B801E-81CC-4897-BBD8-479BE045DAC7}"/>
              </a:ext>
            </a:extLst>
          </p:cNvPr>
          <p:cNvPicPr>
            <a:picLocks noChangeAspect="1"/>
          </p:cNvPicPr>
          <p:nvPr/>
        </p:nvPicPr>
        <p:blipFill>
          <a:blip r:embed="rId5"/>
          <a:stretch>
            <a:fillRect/>
          </a:stretch>
        </p:blipFill>
        <p:spPr>
          <a:xfrm>
            <a:off x="9377714" y="1657728"/>
            <a:ext cx="719539" cy="703782"/>
          </a:xfrm>
          <a:prstGeom prst="rect">
            <a:avLst/>
          </a:prstGeom>
        </p:spPr>
      </p:pic>
      <p:sp>
        <p:nvSpPr>
          <p:cNvPr id="121" name="矩形 120">
            <a:extLst>
              <a:ext uri="{FF2B5EF4-FFF2-40B4-BE49-F238E27FC236}">
                <a16:creationId xmlns:a16="http://schemas.microsoft.com/office/drawing/2014/main" id="{0EDD04DB-FAA7-478A-B7E2-37ABF89C7C1C}"/>
              </a:ext>
            </a:extLst>
          </p:cNvPr>
          <p:cNvSpPr/>
          <p:nvPr/>
        </p:nvSpPr>
        <p:spPr>
          <a:xfrm>
            <a:off x="9377714" y="1657728"/>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22" name="图片 121">
            <a:extLst>
              <a:ext uri="{FF2B5EF4-FFF2-40B4-BE49-F238E27FC236}">
                <a16:creationId xmlns:a16="http://schemas.microsoft.com/office/drawing/2014/main" id="{CA1A6B05-687D-4449-93F3-7E18F5DCB07D}"/>
              </a:ext>
            </a:extLst>
          </p:cNvPr>
          <p:cNvPicPr>
            <a:picLocks noChangeAspect="1"/>
          </p:cNvPicPr>
          <p:nvPr/>
        </p:nvPicPr>
        <p:blipFill>
          <a:blip r:embed="rId5"/>
          <a:stretch>
            <a:fillRect/>
          </a:stretch>
        </p:blipFill>
        <p:spPr>
          <a:xfrm>
            <a:off x="9420730" y="1613326"/>
            <a:ext cx="719539" cy="703782"/>
          </a:xfrm>
          <a:prstGeom prst="rect">
            <a:avLst/>
          </a:prstGeom>
        </p:spPr>
      </p:pic>
      <p:sp>
        <p:nvSpPr>
          <p:cNvPr id="123" name="矩形 122">
            <a:extLst>
              <a:ext uri="{FF2B5EF4-FFF2-40B4-BE49-F238E27FC236}">
                <a16:creationId xmlns:a16="http://schemas.microsoft.com/office/drawing/2014/main" id="{9AA2CCF2-D5C9-4C24-A766-8F2F7BD29A35}"/>
              </a:ext>
            </a:extLst>
          </p:cNvPr>
          <p:cNvSpPr/>
          <p:nvPr/>
        </p:nvSpPr>
        <p:spPr>
          <a:xfrm>
            <a:off x="9420730" y="1613326"/>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24" name="图片 123">
            <a:extLst>
              <a:ext uri="{FF2B5EF4-FFF2-40B4-BE49-F238E27FC236}">
                <a16:creationId xmlns:a16="http://schemas.microsoft.com/office/drawing/2014/main" id="{35F65F60-DA9C-4A9D-BFDF-B892701B781F}"/>
              </a:ext>
            </a:extLst>
          </p:cNvPr>
          <p:cNvPicPr>
            <a:picLocks noChangeAspect="1"/>
          </p:cNvPicPr>
          <p:nvPr/>
        </p:nvPicPr>
        <p:blipFill>
          <a:blip r:embed="rId5"/>
          <a:stretch>
            <a:fillRect/>
          </a:stretch>
        </p:blipFill>
        <p:spPr>
          <a:xfrm>
            <a:off x="9461884" y="1576861"/>
            <a:ext cx="719539" cy="703782"/>
          </a:xfrm>
          <a:prstGeom prst="rect">
            <a:avLst/>
          </a:prstGeom>
        </p:spPr>
      </p:pic>
      <p:sp>
        <p:nvSpPr>
          <p:cNvPr id="125" name="矩形 124">
            <a:extLst>
              <a:ext uri="{FF2B5EF4-FFF2-40B4-BE49-F238E27FC236}">
                <a16:creationId xmlns:a16="http://schemas.microsoft.com/office/drawing/2014/main" id="{99BA0225-2CA7-4743-AC0A-1E10E3920213}"/>
              </a:ext>
            </a:extLst>
          </p:cNvPr>
          <p:cNvSpPr/>
          <p:nvPr/>
        </p:nvSpPr>
        <p:spPr>
          <a:xfrm>
            <a:off x="9461884" y="1576861"/>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26" name="图片 125">
            <a:extLst>
              <a:ext uri="{FF2B5EF4-FFF2-40B4-BE49-F238E27FC236}">
                <a16:creationId xmlns:a16="http://schemas.microsoft.com/office/drawing/2014/main" id="{19685F61-A532-46C4-804E-27AC892BC1CD}"/>
              </a:ext>
            </a:extLst>
          </p:cNvPr>
          <p:cNvPicPr>
            <a:picLocks noChangeAspect="1"/>
          </p:cNvPicPr>
          <p:nvPr/>
        </p:nvPicPr>
        <p:blipFill>
          <a:blip r:embed="rId5"/>
          <a:stretch>
            <a:fillRect/>
          </a:stretch>
        </p:blipFill>
        <p:spPr>
          <a:xfrm>
            <a:off x="9503760" y="1540027"/>
            <a:ext cx="719539" cy="703782"/>
          </a:xfrm>
          <a:prstGeom prst="rect">
            <a:avLst/>
          </a:prstGeom>
        </p:spPr>
      </p:pic>
      <p:sp>
        <p:nvSpPr>
          <p:cNvPr id="127" name="矩形 126">
            <a:extLst>
              <a:ext uri="{FF2B5EF4-FFF2-40B4-BE49-F238E27FC236}">
                <a16:creationId xmlns:a16="http://schemas.microsoft.com/office/drawing/2014/main" id="{10BB203D-5384-4AFE-B54F-8064EDF8C431}"/>
              </a:ext>
            </a:extLst>
          </p:cNvPr>
          <p:cNvSpPr/>
          <p:nvPr/>
        </p:nvSpPr>
        <p:spPr>
          <a:xfrm>
            <a:off x="9503760" y="1540027"/>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28" name="图片 127">
            <a:extLst>
              <a:ext uri="{FF2B5EF4-FFF2-40B4-BE49-F238E27FC236}">
                <a16:creationId xmlns:a16="http://schemas.microsoft.com/office/drawing/2014/main" id="{5B0BE7D9-1B3E-4B69-8EBD-1226F04355D0}"/>
              </a:ext>
            </a:extLst>
          </p:cNvPr>
          <p:cNvPicPr>
            <a:picLocks noChangeAspect="1"/>
          </p:cNvPicPr>
          <p:nvPr/>
        </p:nvPicPr>
        <p:blipFill>
          <a:blip r:embed="rId5"/>
          <a:stretch>
            <a:fillRect/>
          </a:stretch>
        </p:blipFill>
        <p:spPr>
          <a:xfrm>
            <a:off x="9546776" y="1500061"/>
            <a:ext cx="719539" cy="703782"/>
          </a:xfrm>
          <a:prstGeom prst="rect">
            <a:avLst/>
          </a:prstGeom>
        </p:spPr>
      </p:pic>
      <p:sp>
        <p:nvSpPr>
          <p:cNvPr id="129" name="矩形 128">
            <a:extLst>
              <a:ext uri="{FF2B5EF4-FFF2-40B4-BE49-F238E27FC236}">
                <a16:creationId xmlns:a16="http://schemas.microsoft.com/office/drawing/2014/main" id="{4EA524C1-5422-4E4F-B480-EBBAC7C4F202}"/>
              </a:ext>
            </a:extLst>
          </p:cNvPr>
          <p:cNvSpPr/>
          <p:nvPr/>
        </p:nvSpPr>
        <p:spPr>
          <a:xfrm>
            <a:off x="9546776" y="1500061"/>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30" name="图片 129">
            <a:extLst>
              <a:ext uri="{FF2B5EF4-FFF2-40B4-BE49-F238E27FC236}">
                <a16:creationId xmlns:a16="http://schemas.microsoft.com/office/drawing/2014/main" id="{84E807C1-48A5-485C-9900-2820944DE522}"/>
              </a:ext>
            </a:extLst>
          </p:cNvPr>
          <p:cNvPicPr>
            <a:picLocks noChangeAspect="1"/>
          </p:cNvPicPr>
          <p:nvPr/>
        </p:nvPicPr>
        <p:blipFill>
          <a:blip r:embed="rId5"/>
          <a:stretch>
            <a:fillRect/>
          </a:stretch>
        </p:blipFill>
        <p:spPr>
          <a:xfrm>
            <a:off x="9582589" y="1453344"/>
            <a:ext cx="719539" cy="703782"/>
          </a:xfrm>
          <a:prstGeom prst="rect">
            <a:avLst/>
          </a:prstGeom>
        </p:spPr>
      </p:pic>
      <p:sp>
        <p:nvSpPr>
          <p:cNvPr id="131" name="矩形 130">
            <a:extLst>
              <a:ext uri="{FF2B5EF4-FFF2-40B4-BE49-F238E27FC236}">
                <a16:creationId xmlns:a16="http://schemas.microsoft.com/office/drawing/2014/main" id="{B9FC2616-C36D-41B5-AD21-51E61731BA6C}"/>
              </a:ext>
            </a:extLst>
          </p:cNvPr>
          <p:cNvSpPr/>
          <p:nvPr/>
        </p:nvSpPr>
        <p:spPr>
          <a:xfrm>
            <a:off x="9582589" y="1453344"/>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32" name="图片 131">
            <a:extLst>
              <a:ext uri="{FF2B5EF4-FFF2-40B4-BE49-F238E27FC236}">
                <a16:creationId xmlns:a16="http://schemas.microsoft.com/office/drawing/2014/main" id="{32966177-003F-4165-988D-90891D221940}"/>
              </a:ext>
            </a:extLst>
          </p:cNvPr>
          <p:cNvPicPr>
            <a:picLocks noChangeAspect="1"/>
          </p:cNvPicPr>
          <p:nvPr/>
        </p:nvPicPr>
        <p:blipFill>
          <a:blip r:embed="rId5"/>
          <a:stretch>
            <a:fillRect/>
          </a:stretch>
        </p:blipFill>
        <p:spPr>
          <a:xfrm>
            <a:off x="9629375" y="1404973"/>
            <a:ext cx="719539" cy="703782"/>
          </a:xfrm>
          <a:prstGeom prst="rect">
            <a:avLst/>
          </a:prstGeom>
        </p:spPr>
      </p:pic>
      <p:sp>
        <p:nvSpPr>
          <p:cNvPr id="133" name="矩形 132">
            <a:extLst>
              <a:ext uri="{FF2B5EF4-FFF2-40B4-BE49-F238E27FC236}">
                <a16:creationId xmlns:a16="http://schemas.microsoft.com/office/drawing/2014/main" id="{F0F42D3E-6310-4745-90F7-581851EC09CE}"/>
              </a:ext>
            </a:extLst>
          </p:cNvPr>
          <p:cNvSpPr/>
          <p:nvPr/>
        </p:nvSpPr>
        <p:spPr>
          <a:xfrm>
            <a:off x="9629375" y="1404973"/>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34" name="图片 133">
            <a:extLst>
              <a:ext uri="{FF2B5EF4-FFF2-40B4-BE49-F238E27FC236}">
                <a16:creationId xmlns:a16="http://schemas.microsoft.com/office/drawing/2014/main" id="{E0300FDF-9AAF-4B56-891D-A07006F3988E}"/>
              </a:ext>
            </a:extLst>
          </p:cNvPr>
          <p:cNvPicPr>
            <a:picLocks noChangeAspect="1"/>
          </p:cNvPicPr>
          <p:nvPr/>
        </p:nvPicPr>
        <p:blipFill>
          <a:blip r:embed="rId5"/>
          <a:stretch>
            <a:fillRect/>
          </a:stretch>
        </p:blipFill>
        <p:spPr>
          <a:xfrm>
            <a:off x="9665066" y="1401199"/>
            <a:ext cx="719539" cy="703782"/>
          </a:xfrm>
          <a:prstGeom prst="rect">
            <a:avLst/>
          </a:prstGeom>
        </p:spPr>
      </p:pic>
      <p:sp>
        <p:nvSpPr>
          <p:cNvPr id="135" name="矩形 134">
            <a:extLst>
              <a:ext uri="{FF2B5EF4-FFF2-40B4-BE49-F238E27FC236}">
                <a16:creationId xmlns:a16="http://schemas.microsoft.com/office/drawing/2014/main" id="{A6A12954-8CA4-4E58-9469-5747704A20BD}"/>
              </a:ext>
            </a:extLst>
          </p:cNvPr>
          <p:cNvSpPr/>
          <p:nvPr/>
        </p:nvSpPr>
        <p:spPr>
          <a:xfrm>
            <a:off x="9665066" y="1401199"/>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36" name="图片 135">
            <a:extLst>
              <a:ext uri="{FF2B5EF4-FFF2-40B4-BE49-F238E27FC236}">
                <a16:creationId xmlns:a16="http://schemas.microsoft.com/office/drawing/2014/main" id="{5190E552-B772-4BAE-A594-5FA67AC7C70F}"/>
              </a:ext>
            </a:extLst>
          </p:cNvPr>
          <p:cNvPicPr>
            <a:picLocks noChangeAspect="1"/>
          </p:cNvPicPr>
          <p:nvPr/>
        </p:nvPicPr>
        <p:blipFill>
          <a:blip r:embed="rId5"/>
          <a:stretch>
            <a:fillRect/>
          </a:stretch>
        </p:blipFill>
        <p:spPr>
          <a:xfrm>
            <a:off x="9705024" y="1390868"/>
            <a:ext cx="719539" cy="703782"/>
          </a:xfrm>
          <a:prstGeom prst="rect">
            <a:avLst/>
          </a:prstGeom>
        </p:spPr>
      </p:pic>
      <p:sp>
        <p:nvSpPr>
          <p:cNvPr id="137" name="矩形 136">
            <a:extLst>
              <a:ext uri="{FF2B5EF4-FFF2-40B4-BE49-F238E27FC236}">
                <a16:creationId xmlns:a16="http://schemas.microsoft.com/office/drawing/2014/main" id="{E187948B-B4BE-4DB5-9C02-CB7166A6AD27}"/>
              </a:ext>
            </a:extLst>
          </p:cNvPr>
          <p:cNvSpPr/>
          <p:nvPr/>
        </p:nvSpPr>
        <p:spPr>
          <a:xfrm>
            <a:off x="9705024" y="1390868"/>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38" name="图片 137">
            <a:extLst>
              <a:ext uri="{FF2B5EF4-FFF2-40B4-BE49-F238E27FC236}">
                <a16:creationId xmlns:a16="http://schemas.microsoft.com/office/drawing/2014/main" id="{7EEBB64B-79C7-41F4-B59C-5C1A41C46535}"/>
              </a:ext>
            </a:extLst>
          </p:cNvPr>
          <p:cNvPicPr>
            <a:picLocks noChangeAspect="1"/>
          </p:cNvPicPr>
          <p:nvPr/>
        </p:nvPicPr>
        <p:blipFill>
          <a:blip r:embed="rId5"/>
          <a:stretch>
            <a:fillRect/>
          </a:stretch>
        </p:blipFill>
        <p:spPr>
          <a:xfrm>
            <a:off x="9742217" y="1378631"/>
            <a:ext cx="719539" cy="703782"/>
          </a:xfrm>
          <a:prstGeom prst="rect">
            <a:avLst/>
          </a:prstGeom>
        </p:spPr>
      </p:pic>
      <p:sp>
        <p:nvSpPr>
          <p:cNvPr id="139" name="矩形 138">
            <a:extLst>
              <a:ext uri="{FF2B5EF4-FFF2-40B4-BE49-F238E27FC236}">
                <a16:creationId xmlns:a16="http://schemas.microsoft.com/office/drawing/2014/main" id="{AAC56D9F-F915-4B6C-BA70-045FE968295D}"/>
              </a:ext>
            </a:extLst>
          </p:cNvPr>
          <p:cNvSpPr/>
          <p:nvPr/>
        </p:nvSpPr>
        <p:spPr>
          <a:xfrm>
            <a:off x="9742217" y="1378631"/>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40" name="图片 139">
            <a:extLst>
              <a:ext uri="{FF2B5EF4-FFF2-40B4-BE49-F238E27FC236}">
                <a16:creationId xmlns:a16="http://schemas.microsoft.com/office/drawing/2014/main" id="{A56D35FA-A6EC-4E0A-BA87-C0947FA70FCE}"/>
              </a:ext>
            </a:extLst>
          </p:cNvPr>
          <p:cNvPicPr>
            <a:picLocks noChangeAspect="1"/>
          </p:cNvPicPr>
          <p:nvPr/>
        </p:nvPicPr>
        <p:blipFill>
          <a:blip r:embed="rId5"/>
          <a:stretch>
            <a:fillRect/>
          </a:stretch>
        </p:blipFill>
        <p:spPr>
          <a:xfrm>
            <a:off x="9779410" y="1362453"/>
            <a:ext cx="719539" cy="703782"/>
          </a:xfrm>
          <a:prstGeom prst="rect">
            <a:avLst/>
          </a:prstGeom>
        </p:spPr>
      </p:pic>
      <p:sp>
        <p:nvSpPr>
          <p:cNvPr id="141" name="矩形 140">
            <a:extLst>
              <a:ext uri="{FF2B5EF4-FFF2-40B4-BE49-F238E27FC236}">
                <a16:creationId xmlns:a16="http://schemas.microsoft.com/office/drawing/2014/main" id="{F8E36144-1CD7-4F39-B5D5-92A1B28427C7}"/>
              </a:ext>
            </a:extLst>
          </p:cNvPr>
          <p:cNvSpPr/>
          <p:nvPr/>
        </p:nvSpPr>
        <p:spPr>
          <a:xfrm>
            <a:off x="9779410" y="1362453"/>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pic>
        <p:nvPicPr>
          <p:cNvPr id="142" name="图片 141">
            <a:extLst>
              <a:ext uri="{FF2B5EF4-FFF2-40B4-BE49-F238E27FC236}">
                <a16:creationId xmlns:a16="http://schemas.microsoft.com/office/drawing/2014/main" id="{8A8343A7-9237-473A-88A7-9B78AD74FDB9}"/>
              </a:ext>
            </a:extLst>
          </p:cNvPr>
          <p:cNvPicPr>
            <a:picLocks noChangeAspect="1"/>
          </p:cNvPicPr>
          <p:nvPr/>
        </p:nvPicPr>
        <p:blipFill>
          <a:blip r:embed="rId5"/>
          <a:stretch>
            <a:fillRect/>
          </a:stretch>
        </p:blipFill>
        <p:spPr>
          <a:xfrm>
            <a:off x="9811264" y="1346475"/>
            <a:ext cx="719539" cy="703782"/>
          </a:xfrm>
          <a:prstGeom prst="rect">
            <a:avLst/>
          </a:prstGeom>
        </p:spPr>
      </p:pic>
      <p:sp>
        <p:nvSpPr>
          <p:cNvPr id="143" name="矩形 142">
            <a:extLst>
              <a:ext uri="{FF2B5EF4-FFF2-40B4-BE49-F238E27FC236}">
                <a16:creationId xmlns:a16="http://schemas.microsoft.com/office/drawing/2014/main" id="{6917AEED-3F60-43EC-A983-E51302B37271}"/>
              </a:ext>
            </a:extLst>
          </p:cNvPr>
          <p:cNvSpPr/>
          <p:nvPr/>
        </p:nvSpPr>
        <p:spPr>
          <a:xfrm>
            <a:off x="9811264" y="1346475"/>
            <a:ext cx="719539" cy="703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46" name="箭头: 右 145">
            <a:extLst>
              <a:ext uri="{FF2B5EF4-FFF2-40B4-BE49-F238E27FC236}">
                <a16:creationId xmlns:a16="http://schemas.microsoft.com/office/drawing/2014/main" id="{8EE4C865-118A-4A33-B8C8-992D87A320CC}"/>
              </a:ext>
            </a:extLst>
          </p:cNvPr>
          <p:cNvSpPr/>
          <p:nvPr/>
        </p:nvSpPr>
        <p:spPr>
          <a:xfrm>
            <a:off x="5890682" y="3243365"/>
            <a:ext cx="306588" cy="45719"/>
          </a:xfrm>
          <a:prstGeom prst="rightArrow">
            <a:avLst/>
          </a:prstGeom>
          <a:solidFill>
            <a:schemeClr val="tx1">
              <a:lumMod val="95000"/>
              <a:lumOff val="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9" name="文本框 148">
            <a:extLst>
              <a:ext uri="{FF2B5EF4-FFF2-40B4-BE49-F238E27FC236}">
                <a16:creationId xmlns:a16="http://schemas.microsoft.com/office/drawing/2014/main" id="{334E2C4A-A1CD-4705-B9DF-4416E8F4275F}"/>
              </a:ext>
            </a:extLst>
          </p:cNvPr>
          <p:cNvSpPr txBox="1"/>
          <p:nvPr/>
        </p:nvSpPr>
        <p:spPr>
          <a:xfrm>
            <a:off x="9308145" y="3640221"/>
            <a:ext cx="2765784" cy="1015663"/>
          </a:xfrm>
          <a:prstGeom prst="rect">
            <a:avLst/>
          </a:prstGeom>
          <a:noFill/>
        </p:spPr>
        <p:txBody>
          <a:bodyPr wrap="square" rtlCol="0">
            <a:spAutoFit/>
          </a:bodyPr>
          <a:lstStyle/>
          <a:p>
            <a:r>
              <a:rPr lang="en-US" altLang="zh-CN" sz="1000" dirty="0"/>
              <a:t>1.</a:t>
            </a:r>
            <a:r>
              <a:rPr lang="zh-CN" altLang="en-US" sz="1000" dirty="0"/>
              <a:t>这种方法虽然排除了异常被试，减少了需要分析的</a:t>
            </a:r>
            <a:r>
              <a:rPr lang="en-US" altLang="zh-CN" sz="1000" dirty="0"/>
              <a:t>FBN</a:t>
            </a:r>
            <a:r>
              <a:rPr lang="zh-CN" altLang="en-US" sz="1000" dirty="0"/>
              <a:t>数量，有利于对比，但获得的是一种共性特征，掩盖了每个</a:t>
            </a:r>
            <a:r>
              <a:rPr lang="en-US" altLang="zh-CN" sz="1000" dirty="0"/>
              <a:t>FBN</a:t>
            </a:r>
            <a:r>
              <a:rPr lang="zh-CN" altLang="en-US" sz="1000" dirty="0"/>
              <a:t>自身的特异性。</a:t>
            </a:r>
            <a:endParaRPr lang="en-US" altLang="zh-CN" sz="1000" dirty="0"/>
          </a:p>
          <a:p>
            <a:endParaRPr lang="en-US" altLang="zh-CN" sz="1000" dirty="0"/>
          </a:p>
          <a:p>
            <a:r>
              <a:rPr lang="en-US" altLang="zh-CN" sz="1000" dirty="0"/>
              <a:t>2.</a:t>
            </a:r>
            <a:r>
              <a:rPr lang="zh-CN" altLang="en-US" sz="1000" dirty="0"/>
              <a:t>并排放置的方法只能对</a:t>
            </a:r>
            <a:r>
              <a:rPr lang="en-US" altLang="zh-CN" sz="1000" dirty="0"/>
              <a:t>FBN</a:t>
            </a:r>
            <a:r>
              <a:rPr lang="zh-CN" altLang="en-US" sz="1000" dirty="0"/>
              <a:t>间的连通性差异进行分析，无法从其他角度进行差异分析。</a:t>
            </a:r>
          </a:p>
        </p:txBody>
      </p:sp>
    </p:spTree>
    <p:extLst>
      <p:ext uri="{BB962C8B-B14F-4D97-AF65-F5344CB8AC3E}">
        <p14:creationId xmlns:p14="http://schemas.microsoft.com/office/powerpoint/2010/main" val="155529228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3"/>
            <a:ext cx="6086390" cy="39467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思路分析</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52F34FD-1C66-4ABB-882A-8D9F94BB1D1D}"/>
              </a:ext>
            </a:extLst>
          </p:cNvPr>
          <p:cNvSpPr txBox="1"/>
          <p:nvPr/>
        </p:nvSpPr>
        <p:spPr>
          <a:xfrm>
            <a:off x="2167295" y="1489278"/>
            <a:ext cx="3783225" cy="246221"/>
          </a:xfrm>
          <a:prstGeom prst="rect">
            <a:avLst/>
          </a:prstGeom>
          <a:noFill/>
        </p:spPr>
        <p:txBody>
          <a:bodyPr wrap="square">
            <a:spAutoFit/>
          </a:bodyPr>
          <a:lstStyle/>
          <a:p>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所以设计一种可以直观描述多个</a:t>
            </a:r>
            <a:r>
              <a:rPr lang="en-US" altLang="zh-CN" sz="1000" dirty="0">
                <a:effectLst/>
                <a:latin typeface="Times New Roman" panose="02020603050405020304" pitchFamily="18" charset="0"/>
                <a:ea typeface="宋体" panose="02010600030101010101" pitchFamily="2" charset="-122"/>
              </a:rPr>
              <a:t>FBN</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间差异的方法是非常重要的</a:t>
            </a:r>
            <a:endParaRPr lang="zh-CN" altLang="en-US" sz="1000" dirty="0"/>
          </a:p>
        </p:txBody>
      </p:sp>
      <p:sp>
        <p:nvSpPr>
          <p:cNvPr id="9" name="左大括号 8">
            <a:extLst>
              <a:ext uri="{FF2B5EF4-FFF2-40B4-BE49-F238E27FC236}">
                <a16:creationId xmlns:a16="http://schemas.microsoft.com/office/drawing/2014/main" id="{C1A7CDC8-8BEC-408A-A13E-E00E47F89FE2}"/>
              </a:ext>
            </a:extLst>
          </p:cNvPr>
          <p:cNvSpPr/>
          <p:nvPr/>
        </p:nvSpPr>
        <p:spPr>
          <a:xfrm>
            <a:off x="5950520" y="793138"/>
            <a:ext cx="395417" cy="164518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36E4C4B-E28C-403D-9078-F87C8F12B01B}"/>
              </a:ext>
            </a:extLst>
          </p:cNvPr>
          <p:cNvSpPr txBox="1"/>
          <p:nvPr/>
        </p:nvSpPr>
        <p:spPr>
          <a:xfrm>
            <a:off x="6345936" y="789606"/>
            <a:ext cx="3373395" cy="246220"/>
          </a:xfrm>
          <a:prstGeom prst="rect">
            <a:avLst/>
          </a:prstGeom>
          <a:noFill/>
        </p:spPr>
        <p:txBody>
          <a:bodyPr wrap="square">
            <a:spAutoFit/>
          </a:bodyPr>
          <a:lstStyle/>
          <a:p>
            <a:r>
              <a:rPr lang="zh-CN" altLang="en-US" sz="1000" dirty="0">
                <a:effectLst/>
                <a:latin typeface="Times New Roman" panose="02020603050405020304" pitchFamily="18" charset="0"/>
                <a:ea typeface="宋体" panose="02010600030101010101" pitchFamily="2" charset="-122"/>
                <a:cs typeface="Times New Roman" panose="02020603050405020304" pitchFamily="18" charset="0"/>
              </a:rPr>
              <a:t>解决</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从功能连通的角度观察</a:t>
            </a:r>
            <a:r>
              <a:rPr lang="zh-CN" altLang="en-US" sz="1000" dirty="0">
                <a:effectLst/>
                <a:latin typeface="Times New Roman" panose="02020603050405020304" pitchFamily="18" charset="0"/>
                <a:ea typeface="宋体" panose="02010600030101010101" pitchFamily="2" charset="-122"/>
                <a:cs typeface="Times New Roman" panose="02020603050405020304" pitchFamily="18" charset="0"/>
              </a:rPr>
              <a:t>多</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000" dirty="0">
                <a:effectLst/>
                <a:latin typeface="Times New Roman" panose="02020603050405020304" pitchFamily="18" charset="0"/>
                <a:ea typeface="宋体" panose="02010600030101010101" pitchFamily="2" charset="-122"/>
              </a:rPr>
              <a:t>FBN</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间细节差异</a:t>
            </a:r>
            <a:r>
              <a:rPr lang="zh-CN" altLang="en-US" sz="1000" dirty="0">
                <a:effectLst/>
                <a:latin typeface="Times New Roman" panose="02020603050405020304" pitchFamily="18" charset="0"/>
                <a:ea typeface="宋体" panose="02010600030101010101" pitchFamily="2" charset="-122"/>
                <a:cs typeface="Times New Roman" panose="02020603050405020304" pitchFamily="18" charset="0"/>
              </a:rPr>
              <a:t>的问题</a:t>
            </a:r>
            <a:endParaRPr lang="zh-CN" altLang="en-US" sz="1000" dirty="0"/>
          </a:p>
        </p:txBody>
      </p:sp>
      <p:sp>
        <p:nvSpPr>
          <p:cNvPr id="13" name="文本框 12">
            <a:extLst>
              <a:ext uri="{FF2B5EF4-FFF2-40B4-BE49-F238E27FC236}">
                <a16:creationId xmlns:a16="http://schemas.microsoft.com/office/drawing/2014/main" id="{7E769951-9083-4671-80EC-9B3D63B97DB0}"/>
              </a:ext>
            </a:extLst>
          </p:cNvPr>
          <p:cNvSpPr txBox="1"/>
          <p:nvPr/>
        </p:nvSpPr>
        <p:spPr>
          <a:xfrm>
            <a:off x="6345936" y="2242143"/>
            <a:ext cx="3517559" cy="246221"/>
          </a:xfrm>
          <a:prstGeom prst="rect">
            <a:avLst/>
          </a:prstGeom>
          <a:noFill/>
        </p:spPr>
        <p:txBody>
          <a:bodyPr wrap="square">
            <a:spAutoFit/>
          </a:bodyPr>
          <a:lstStyle/>
          <a:p>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可以结合其他角度分析不同状态下多个</a:t>
            </a:r>
            <a:r>
              <a:rPr lang="en-US" altLang="zh-CN" sz="1000" dirty="0">
                <a:latin typeface="Times New Roman" panose="02020603050405020304" pitchFamily="18" charset="0"/>
                <a:ea typeface="宋体" panose="02010600030101010101" pitchFamily="2" charset="-122"/>
                <a:cs typeface="Times New Roman" panose="02020603050405020304" pitchFamily="18" charset="0"/>
              </a:rPr>
              <a:t>FBN</a:t>
            </a: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间的区别与联系</a:t>
            </a:r>
          </a:p>
        </p:txBody>
      </p:sp>
      <p:sp>
        <p:nvSpPr>
          <p:cNvPr id="15" name="箭头: 下 14">
            <a:extLst>
              <a:ext uri="{FF2B5EF4-FFF2-40B4-BE49-F238E27FC236}">
                <a16:creationId xmlns:a16="http://schemas.microsoft.com/office/drawing/2014/main" id="{81FA5F53-4166-443A-A2A2-895E5ECFC663}"/>
              </a:ext>
            </a:extLst>
          </p:cNvPr>
          <p:cNvSpPr/>
          <p:nvPr/>
        </p:nvSpPr>
        <p:spPr>
          <a:xfrm>
            <a:off x="5899281" y="2484981"/>
            <a:ext cx="51624" cy="266677"/>
          </a:xfrm>
          <a:prstGeom prst="down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FE0C0B4-AD0B-45EC-B93B-5AD95086DA22}"/>
              </a:ext>
            </a:extLst>
          </p:cNvPr>
          <p:cNvSpPr txBox="1"/>
          <p:nvPr/>
        </p:nvSpPr>
        <p:spPr>
          <a:xfrm>
            <a:off x="808194" y="2926795"/>
            <a:ext cx="10680068" cy="369332"/>
          </a:xfrm>
          <a:prstGeom prst="rect">
            <a:avLst/>
          </a:prstGeom>
          <a:noFill/>
          <a:ln>
            <a:solidFill>
              <a:schemeClr val="tx1"/>
            </a:solidFill>
          </a:ln>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以视觉距离为核心</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，通过可视界面中映射点间的“远”和“近”来表示被试功能性脑网络间的差异大小</a:t>
            </a:r>
            <a:endParaRPr lang="zh-CN" altLang="en-US" dirty="0"/>
          </a:p>
        </p:txBody>
      </p:sp>
      <p:sp>
        <p:nvSpPr>
          <p:cNvPr id="18" name="箭头: 下 17">
            <a:extLst>
              <a:ext uri="{FF2B5EF4-FFF2-40B4-BE49-F238E27FC236}">
                <a16:creationId xmlns:a16="http://schemas.microsoft.com/office/drawing/2014/main" id="{DCA87A66-EE7A-47CF-9357-6EF3C72280B0}"/>
              </a:ext>
            </a:extLst>
          </p:cNvPr>
          <p:cNvSpPr/>
          <p:nvPr/>
        </p:nvSpPr>
        <p:spPr>
          <a:xfrm>
            <a:off x="5894943" y="3429000"/>
            <a:ext cx="51624" cy="266677"/>
          </a:xfrm>
          <a:prstGeom prst="down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EA5FE4F-2846-4D76-A045-DC83098A01F6}"/>
              </a:ext>
            </a:extLst>
          </p:cNvPr>
          <p:cNvSpPr txBox="1"/>
          <p:nvPr/>
        </p:nvSpPr>
        <p:spPr>
          <a:xfrm>
            <a:off x="3557783" y="6457429"/>
            <a:ext cx="6098058" cy="246221"/>
          </a:xfrm>
          <a:prstGeom prst="rect">
            <a:avLst/>
          </a:prstGeom>
          <a:noFill/>
        </p:spPr>
        <p:txBody>
          <a:bodyPr wrap="square">
            <a:spAutoFit/>
          </a:bodyPr>
          <a:lstStyle/>
          <a:p>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所以</a:t>
            </a:r>
            <a:r>
              <a:rPr lang="zh-CN" altLang="zh-CN" sz="1000" dirty="0">
                <a:latin typeface="Times New Roman" panose="02020603050405020304" pitchFamily="18" charset="0"/>
                <a:ea typeface="宋体" panose="02010600030101010101" pitchFamily="2" charset="-122"/>
                <a:cs typeface="Times New Roman" panose="02020603050405020304" pitchFamily="18" charset="0"/>
              </a:rPr>
              <a:t>在可视化</a:t>
            </a: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的</a:t>
            </a:r>
            <a:r>
              <a:rPr lang="zh-CN" altLang="zh-CN" sz="1000" dirty="0">
                <a:latin typeface="Times New Roman" panose="02020603050405020304" pitchFamily="18" charset="0"/>
                <a:ea typeface="宋体" panose="02010600030101010101" pitchFamily="2" charset="-122"/>
                <a:cs typeface="Times New Roman" panose="02020603050405020304" pitchFamily="18" charset="0"/>
              </a:rPr>
              <a:t>过程中使用</a:t>
            </a:r>
            <a:r>
              <a:rPr lang="zh-CN" altLang="zh-CN" sz="1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降维算法</a:t>
            </a:r>
            <a:r>
              <a:rPr lang="zh-CN" altLang="zh-CN" sz="1000" dirty="0">
                <a:latin typeface="Times New Roman" panose="02020603050405020304" pitchFamily="18" charset="0"/>
                <a:ea typeface="宋体" panose="02010600030101010101" pitchFamily="2" charset="-122"/>
                <a:cs typeface="Times New Roman" panose="02020603050405020304" pitchFamily="18" charset="0"/>
              </a:rPr>
              <a:t>，把</a:t>
            </a:r>
            <a:r>
              <a:rPr lang="en-US" altLang="zh-CN" sz="1000" dirty="0">
                <a:latin typeface="Times New Roman" panose="02020603050405020304" pitchFamily="18" charset="0"/>
                <a:ea typeface="宋体" panose="02010600030101010101" pitchFamily="2" charset="-122"/>
                <a:cs typeface="Times New Roman" panose="02020603050405020304" pitchFamily="18" charset="0"/>
              </a:rPr>
              <a:t>FBN</a:t>
            </a:r>
            <a:r>
              <a:rPr lang="zh-CN" altLang="zh-CN" sz="1000" dirty="0">
                <a:latin typeface="Times New Roman" panose="02020603050405020304" pitchFamily="18" charset="0"/>
                <a:ea typeface="宋体" panose="02010600030101010101" pitchFamily="2" charset="-122"/>
                <a:cs typeface="Times New Roman" panose="02020603050405020304" pitchFamily="18" charset="0"/>
              </a:rPr>
              <a:t>间的差异大小转化为便于人眼</a:t>
            </a: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便于</a:t>
            </a:r>
            <a:r>
              <a:rPr lang="zh-CN" altLang="zh-CN" sz="1000" dirty="0">
                <a:latin typeface="Times New Roman" panose="02020603050405020304" pitchFamily="18" charset="0"/>
                <a:ea typeface="宋体" panose="02010600030101010101" pitchFamily="2" charset="-122"/>
                <a:cs typeface="Times New Roman" panose="02020603050405020304" pitchFamily="18" charset="0"/>
              </a:rPr>
              <a:t>观察</a:t>
            </a: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的视觉距离</a:t>
            </a:r>
          </a:p>
        </p:txBody>
      </p:sp>
      <p:cxnSp>
        <p:nvCxnSpPr>
          <p:cNvPr id="24" name="直接箭头连接符 23">
            <a:extLst>
              <a:ext uri="{FF2B5EF4-FFF2-40B4-BE49-F238E27FC236}">
                <a16:creationId xmlns:a16="http://schemas.microsoft.com/office/drawing/2014/main" id="{EF3BC2C1-7787-42F1-A2DB-FF486C3AD4C7}"/>
              </a:ext>
            </a:extLst>
          </p:cNvPr>
          <p:cNvCxnSpPr/>
          <p:nvPr/>
        </p:nvCxnSpPr>
        <p:spPr>
          <a:xfrm>
            <a:off x="5375574" y="5046268"/>
            <a:ext cx="10387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668257FD-CC84-46DD-848D-27DA46245366}"/>
              </a:ext>
            </a:extLst>
          </p:cNvPr>
          <p:cNvSpPr/>
          <p:nvPr/>
        </p:nvSpPr>
        <p:spPr>
          <a:xfrm>
            <a:off x="6670302" y="4162765"/>
            <a:ext cx="2323070" cy="176700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F4F4F185-F256-44C6-98BE-FFF3ED598FE5}"/>
              </a:ext>
            </a:extLst>
          </p:cNvPr>
          <p:cNvSpPr/>
          <p:nvPr/>
        </p:nvSpPr>
        <p:spPr>
          <a:xfrm>
            <a:off x="6931524" y="4466122"/>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0E23F176-6288-46DB-908B-A71C94EC7DBB}"/>
              </a:ext>
            </a:extLst>
          </p:cNvPr>
          <p:cNvSpPr/>
          <p:nvPr/>
        </p:nvSpPr>
        <p:spPr>
          <a:xfrm>
            <a:off x="6954992" y="4787455"/>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61F9D7C-E8CF-4E4A-95B8-372673841FA4}"/>
              </a:ext>
            </a:extLst>
          </p:cNvPr>
          <p:cNvSpPr/>
          <p:nvPr/>
        </p:nvSpPr>
        <p:spPr>
          <a:xfrm>
            <a:off x="7540710" y="5675093"/>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AFDF40E9-EC86-4A25-9B7C-395B696A1CC7}"/>
              </a:ext>
            </a:extLst>
          </p:cNvPr>
          <p:cNvSpPr/>
          <p:nvPr/>
        </p:nvSpPr>
        <p:spPr>
          <a:xfrm>
            <a:off x="7474938" y="4500835"/>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F5B42BD8-2820-4C8B-B387-CE2055482E48}"/>
              </a:ext>
            </a:extLst>
          </p:cNvPr>
          <p:cNvSpPr/>
          <p:nvPr/>
        </p:nvSpPr>
        <p:spPr>
          <a:xfrm>
            <a:off x="7083924" y="5270505"/>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AD2C8ED-BE82-4DBF-BEBB-C2AA73FF017B}"/>
              </a:ext>
            </a:extLst>
          </p:cNvPr>
          <p:cNvSpPr/>
          <p:nvPr/>
        </p:nvSpPr>
        <p:spPr>
          <a:xfrm>
            <a:off x="7778898" y="4864061"/>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2974560-A48C-4CD2-AD4D-28F441465D0D}"/>
              </a:ext>
            </a:extLst>
          </p:cNvPr>
          <p:cNvSpPr/>
          <p:nvPr/>
        </p:nvSpPr>
        <p:spPr>
          <a:xfrm>
            <a:off x="7593649" y="5182852"/>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BC214D7-8046-4BAC-834D-43346E770C1B}"/>
              </a:ext>
            </a:extLst>
          </p:cNvPr>
          <p:cNvSpPr/>
          <p:nvPr/>
        </p:nvSpPr>
        <p:spPr>
          <a:xfrm>
            <a:off x="8303124" y="4976806"/>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70B1BE85-EE50-4F49-A49B-2E822C85B7B1}"/>
              </a:ext>
            </a:extLst>
          </p:cNvPr>
          <p:cNvSpPr/>
          <p:nvPr/>
        </p:nvSpPr>
        <p:spPr>
          <a:xfrm>
            <a:off x="8064097" y="5358158"/>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218F1E63-691D-4046-9909-74C01A8D11C2}"/>
              </a:ext>
            </a:extLst>
          </p:cNvPr>
          <p:cNvSpPr/>
          <p:nvPr/>
        </p:nvSpPr>
        <p:spPr>
          <a:xfrm>
            <a:off x="8409002" y="5631267"/>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94EA703-BBF8-48AF-843D-D564E4E88565}"/>
              </a:ext>
            </a:extLst>
          </p:cNvPr>
          <p:cNvSpPr/>
          <p:nvPr/>
        </p:nvSpPr>
        <p:spPr>
          <a:xfrm>
            <a:off x="8250185" y="4443596"/>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5DCCEC64-7663-454C-A8AC-C6D244263019}"/>
              </a:ext>
            </a:extLst>
          </p:cNvPr>
          <p:cNvSpPr txBox="1"/>
          <p:nvPr/>
        </p:nvSpPr>
        <p:spPr>
          <a:xfrm>
            <a:off x="5521611" y="4787455"/>
            <a:ext cx="849911" cy="246221"/>
          </a:xfrm>
          <a:prstGeom prst="rect">
            <a:avLst/>
          </a:prstGeom>
          <a:noFill/>
        </p:spPr>
        <p:txBody>
          <a:bodyPr wrap="square" rtlCol="0">
            <a:spAutoFit/>
          </a:bodyPr>
          <a:lstStyle/>
          <a:p>
            <a:r>
              <a:rPr lang="zh-CN" altLang="en-US" sz="1000" dirty="0"/>
              <a:t>降维算法</a:t>
            </a:r>
          </a:p>
        </p:txBody>
      </p:sp>
      <p:pic>
        <p:nvPicPr>
          <p:cNvPr id="40" name="图片 39">
            <a:extLst>
              <a:ext uri="{FF2B5EF4-FFF2-40B4-BE49-F238E27FC236}">
                <a16:creationId xmlns:a16="http://schemas.microsoft.com/office/drawing/2014/main" id="{51016D33-4201-4E8D-81B4-29F96F7EFA7B}"/>
              </a:ext>
            </a:extLst>
          </p:cNvPr>
          <p:cNvPicPr>
            <a:picLocks noChangeAspect="1"/>
          </p:cNvPicPr>
          <p:nvPr/>
        </p:nvPicPr>
        <p:blipFill>
          <a:blip r:embed="rId3"/>
          <a:stretch>
            <a:fillRect/>
          </a:stretch>
        </p:blipFill>
        <p:spPr>
          <a:xfrm>
            <a:off x="3927874" y="3694703"/>
            <a:ext cx="1165534" cy="2609062"/>
          </a:xfrm>
          <a:prstGeom prst="rect">
            <a:avLst/>
          </a:prstGeom>
        </p:spPr>
      </p:pic>
    </p:spTree>
    <p:extLst>
      <p:ext uri="{BB962C8B-B14F-4D97-AF65-F5344CB8AC3E}">
        <p14:creationId xmlns:p14="http://schemas.microsoft.com/office/powerpoint/2010/main" val="32769434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3"/>
            <a:ext cx="6086390" cy="39467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降维算法选择</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文本框 38">
            <a:extLst>
              <a:ext uri="{FF2B5EF4-FFF2-40B4-BE49-F238E27FC236}">
                <a16:creationId xmlns:a16="http://schemas.microsoft.com/office/drawing/2014/main" id="{3D78B1B4-BC45-4CBA-8C27-F37063833F5D}"/>
              </a:ext>
            </a:extLst>
          </p:cNvPr>
          <p:cNvSpPr txBox="1"/>
          <p:nvPr/>
        </p:nvSpPr>
        <p:spPr>
          <a:xfrm>
            <a:off x="195608" y="827717"/>
            <a:ext cx="11800784" cy="1200329"/>
          </a:xfrm>
          <a:prstGeom prst="rect">
            <a:avLst/>
          </a:prstGeom>
          <a:noFill/>
        </p:spPr>
        <p:txBody>
          <a:bodyPr wrap="square">
            <a:spAutoFit/>
          </a:bodyPr>
          <a:lstStyle/>
          <a:p>
            <a:r>
              <a:rPr lang="zh-CN" altLang="en-US" dirty="0"/>
              <a:t>降维算法常被应用于高维数据的可视分析中，协助不同领域的研究人员通过视觉分析寻找有用信息。</a:t>
            </a:r>
            <a:endParaRPr lang="en-US" altLang="zh-CN" dirty="0"/>
          </a:p>
          <a:p>
            <a:endParaRPr lang="en-US" altLang="zh-CN" dirty="0"/>
          </a:p>
          <a:p>
            <a:r>
              <a:rPr lang="zh-CN" altLang="en-US" dirty="0"/>
              <a:t>作用：可以将高维数据映射到二维平面或三维空间中，用户通过观察低维空间中数据映射点间的视觉关系</a:t>
            </a:r>
            <a:r>
              <a:rPr lang="zh-CN" altLang="en-US"/>
              <a:t>，对映射点所代表的数据间的关系进行分析。</a:t>
            </a:r>
            <a:endParaRPr lang="zh-CN" altLang="en-US" dirty="0"/>
          </a:p>
        </p:txBody>
      </p:sp>
      <p:sp>
        <p:nvSpPr>
          <p:cNvPr id="7" name="文本框 6">
            <a:extLst>
              <a:ext uri="{FF2B5EF4-FFF2-40B4-BE49-F238E27FC236}">
                <a16:creationId xmlns:a16="http://schemas.microsoft.com/office/drawing/2014/main" id="{E2942371-97F0-4ABD-A895-9D65D2886B6C}"/>
              </a:ext>
            </a:extLst>
          </p:cNvPr>
          <p:cNvSpPr txBox="1"/>
          <p:nvPr/>
        </p:nvSpPr>
        <p:spPr>
          <a:xfrm>
            <a:off x="4592597" y="3577332"/>
            <a:ext cx="4406805" cy="2062103"/>
          </a:xfrm>
          <a:prstGeom prst="rect">
            <a:avLst/>
          </a:prstGeom>
          <a:noFill/>
        </p:spPr>
        <p:txBody>
          <a:bodyPr wrap="square">
            <a:spAutoFit/>
          </a:bodyPr>
          <a:lstStyle/>
          <a:p>
            <a:r>
              <a:rPr lang="en-US" altLang="zh-CN" sz="10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主成分分析法（</a:t>
            </a:r>
            <a:r>
              <a:rPr lang="en-US" altLang="zh-CN" sz="1000" dirty="0">
                <a:effectLst/>
                <a:latin typeface="Times New Roman" panose="02020603050405020304" pitchFamily="18" charset="0"/>
                <a:ea typeface="宋体" panose="02010600030101010101" pitchFamily="2" charset="-122"/>
              </a:rPr>
              <a:t>Principal component analysis, PCA</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0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分布随机领域嵌入算法（</a:t>
            </a:r>
            <a:r>
              <a:rPr lang="en-US" altLang="zh-CN" sz="1000" dirty="0">
                <a:latin typeface="Times New Roman" panose="02020603050405020304" pitchFamily="18" charset="0"/>
                <a:ea typeface="宋体" panose="02010600030101010101" pitchFamily="2" charset="-122"/>
                <a:cs typeface="Times New Roman" panose="02020603050405020304" pitchFamily="18" charset="0"/>
              </a:rPr>
              <a:t>t-distributed stochastic neighbor embedding, t-SNE</a:t>
            </a: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0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多维尺度分析（</a:t>
            </a:r>
            <a:r>
              <a:rPr lang="en-US" altLang="zh-CN" sz="1000" dirty="0">
                <a:latin typeface="Times New Roman" panose="02020603050405020304" pitchFamily="18" charset="0"/>
                <a:ea typeface="宋体" panose="02010600030101010101" pitchFamily="2" charset="-122"/>
                <a:cs typeface="Times New Roman" panose="02020603050405020304" pitchFamily="18" charset="0"/>
              </a:rPr>
              <a:t>Multi-dimensional scaling, MDS</a:t>
            </a: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6" name="左大括号 5">
            <a:extLst>
              <a:ext uri="{FF2B5EF4-FFF2-40B4-BE49-F238E27FC236}">
                <a16:creationId xmlns:a16="http://schemas.microsoft.com/office/drawing/2014/main" id="{7DA9E716-6DBB-4A6F-8FC8-15E3A451FB14}"/>
              </a:ext>
            </a:extLst>
          </p:cNvPr>
          <p:cNvSpPr/>
          <p:nvPr/>
        </p:nvSpPr>
        <p:spPr>
          <a:xfrm>
            <a:off x="4164227" y="3669956"/>
            <a:ext cx="358346" cy="150752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5F6F2E8-0346-4CA2-83E0-63102C0D7C40}"/>
              </a:ext>
            </a:extLst>
          </p:cNvPr>
          <p:cNvSpPr txBox="1"/>
          <p:nvPr/>
        </p:nvSpPr>
        <p:spPr>
          <a:xfrm>
            <a:off x="3052119" y="4239052"/>
            <a:ext cx="1112108" cy="369332"/>
          </a:xfrm>
          <a:prstGeom prst="rect">
            <a:avLst/>
          </a:prstGeom>
          <a:noFill/>
        </p:spPr>
        <p:txBody>
          <a:bodyPr wrap="square" rtlCol="0">
            <a:spAutoFit/>
          </a:bodyPr>
          <a:lstStyle/>
          <a:p>
            <a:r>
              <a:rPr lang="zh-CN" altLang="en-US" dirty="0"/>
              <a:t>降维算法</a:t>
            </a:r>
          </a:p>
        </p:txBody>
      </p:sp>
    </p:spTree>
    <p:extLst>
      <p:ext uri="{BB962C8B-B14F-4D97-AF65-F5344CB8AC3E}">
        <p14:creationId xmlns:p14="http://schemas.microsoft.com/office/powerpoint/2010/main" val="372321829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3"/>
            <a:ext cx="6086390" cy="39467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PCA</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算法</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DE2A7F04-96AE-4986-8941-B37C4ADD273A}"/>
              </a:ext>
            </a:extLst>
          </p:cNvPr>
          <p:cNvSpPr txBox="1"/>
          <p:nvPr/>
        </p:nvSpPr>
        <p:spPr>
          <a:xfrm>
            <a:off x="233159" y="841383"/>
            <a:ext cx="8501396" cy="246221"/>
          </a:xfrm>
          <a:prstGeom prst="rect">
            <a:avLst/>
          </a:prstGeom>
          <a:noFill/>
        </p:spPr>
        <p:txBody>
          <a:bodyPr wrap="square">
            <a:spAutoFit/>
          </a:bodyPr>
          <a:lstStyle/>
          <a:p>
            <a:r>
              <a:rPr lang="en-US" altLang="zh-CN" sz="1000" dirty="0">
                <a:latin typeface="Times New Roman" panose="02020603050405020304" pitchFamily="18" charset="0"/>
                <a:ea typeface="宋体" panose="02010600030101010101" pitchFamily="2" charset="-122"/>
                <a:cs typeface="Times New Roman" panose="02020603050405020304" pitchFamily="18" charset="0"/>
              </a:rPr>
              <a:t>pca</a:t>
            </a:r>
            <a:r>
              <a:rPr lang="zh-CN" altLang="en-US" sz="1000" dirty="0">
                <a:effectLst/>
                <a:latin typeface="Times New Roman" panose="02020603050405020304" pitchFamily="18" charset="0"/>
                <a:ea typeface="宋体" panose="02010600030101010101" pitchFamily="2" charset="-122"/>
                <a:cs typeface="Times New Roman" panose="02020603050405020304" pitchFamily="18" charset="0"/>
              </a:rPr>
              <a:t>算法的</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核心思想是通过正交变换将原始空间中存在相关特征转化为少数相互独立的特征，这些特征互不相关，但可以最大化的保留原始数据的信息</a:t>
            </a:r>
            <a:endParaRPr lang="zh-CN" altLang="en-US" sz="1000" dirty="0"/>
          </a:p>
        </p:txBody>
      </p:sp>
      <p:pic>
        <p:nvPicPr>
          <p:cNvPr id="8" name="图片 7">
            <a:extLst>
              <a:ext uri="{FF2B5EF4-FFF2-40B4-BE49-F238E27FC236}">
                <a16:creationId xmlns:a16="http://schemas.microsoft.com/office/drawing/2014/main" id="{CE8FEAD1-A1A0-4165-AF12-AD2FF3E16DA7}"/>
              </a:ext>
            </a:extLst>
          </p:cNvPr>
          <p:cNvPicPr>
            <a:picLocks noChangeAspect="1"/>
          </p:cNvPicPr>
          <p:nvPr/>
        </p:nvPicPr>
        <p:blipFill>
          <a:blip r:embed="rId3"/>
          <a:stretch>
            <a:fillRect/>
          </a:stretch>
        </p:blipFill>
        <p:spPr>
          <a:xfrm>
            <a:off x="1269957" y="1628732"/>
            <a:ext cx="5400675" cy="3981450"/>
          </a:xfrm>
          <a:prstGeom prst="rect">
            <a:avLst/>
          </a:prstGeom>
        </p:spPr>
      </p:pic>
      <p:sp>
        <p:nvSpPr>
          <p:cNvPr id="9" name="文本框 8">
            <a:extLst>
              <a:ext uri="{FF2B5EF4-FFF2-40B4-BE49-F238E27FC236}">
                <a16:creationId xmlns:a16="http://schemas.microsoft.com/office/drawing/2014/main" id="{D0A8BB25-B900-4D6D-B9E5-DE2F27E08EA7}"/>
              </a:ext>
            </a:extLst>
          </p:cNvPr>
          <p:cNvSpPr txBox="1"/>
          <p:nvPr/>
        </p:nvSpPr>
        <p:spPr>
          <a:xfrm>
            <a:off x="3447191" y="5808496"/>
            <a:ext cx="2669060" cy="246221"/>
          </a:xfrm>
          <a:prstGeom prst="rect">
            <a:avLst/>
          </a:prstGeom>
          <a:noFill/>
        </p:spPr>
        <p:txBody>
          <a:bodyPr wrap="square" rtlCol="0">
            <a:spAutoFit/>
          </a:bodyPr>
          <a:lstStyle/>
          <a:p>
            <a:r>
              <a:rPr lang="zh-CN" altLang="en-US" sz="1000" dirty="0"/>
              <a:t>鸢尾花数据集</a:t>
            </a:r>
          </a:p>
        </p:txBody>
      </p:sp>
      <p:cxnSp>
        <p:nvCxnSpPr>
          <p:cNvPr id="12" name="直接箭头连接符 11">
            <a:extLst>
              <a:ext uri="{FF2B5EF4-FFF2-40B4-BE49-F238E27FC236}">
                <a16:creationId xmlns:a16="http://schemas.microsoft.com/office/drawing/2014/main" id="{D00C7A3B-31E7-47EB-A940-EC1764C7BC38}"/>
              </a:ext>
            </a:extLst>
          </p:cNvPr>
          <p:cNvCxnSpPr/>
          <p:nvPr/>
        </p:nvCxnSpPr>
        <p:spPr>
          <a:xfrm>
            <a:off x="6972300" y="3429000"/>
            <a:ext cx="60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0A651225-362D-4DB5-94F6-0DACC1985827}"/>
              </a:ext>
            </a:extLst>
          </p:cNvPr>
          <p:cNvSpPr txBox="1"/>
          <p:nvPr/>
        </p:nvSpPr>
        <p:spPr>
          <a:xfrm>
            <a:off x="8166100" y="3075057"/>
            <a:ext cx="3780962" cy="861774"/>
          </a:xfrm>
          <a:prstGeom prst="rect">
            <a:avLst/>
          </a:prstGeom>
          <a:noFill/>
        </p:spPr>
        <p:txBody>
          <a:bodyPr wrap="square">
            <a:spAutoFit/>
          </a:bodyPr>
          <a:lstStyle/>
          <a:p>
            <a:r>
              <a:rPr lang="en-US" altLang="zh-CN" sz="1000" dirty="0"/>
              <a:t>1.</a:t>
            </a:r>
            <a:r>
              <a:rPr lang="zh-CN" altLang="en-US" sz="1000" dirty="0"/>
              <a:t>特征相近的数据在低维视图中的映射点距离更近，有聚类结构</a:t>
            </a:r>
            <a:endParaRPr lang="en-US" altLang="zh-CN" sz="1000" dirty="0"/>
          </a:p>
          <a:p>
            <a:endParaRPr lang="en-US" altLang="zh-CN" sz="1000" dirty="0"/>
          </a:p>
          <a:p>
            <a:r>
              <a:rPr lang="en-US" altLang="zh-CN" sz="1000" dirty="0"/>
              <a:t>2.</a:t>
            </a:r>
            <a:r>
              <a:rPr lang="zh-CN" altLang="en-US" sz="1000" dirty="0"/>
              <a:t>由于会丢失一部分信息，且单个数据映射点间距离关系的意义不是很明确，无法达到用映射点间距离来表示数据间相似关系的作用</a:t>
            </a:r>
          </a:p>
        </p:txBody>
      </p:sp>
    </p:spTree>
    <p:extLst>
      <p:ext uri="{BB962C8B-B14F-4D97-AF65-F5344CB8AC3E}">
        <p14:creationId xmlns:p14="http://schemas.microsoft.com/office/powerpoint/2010/main" val="123203623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3"/>
            <a:ext cx="6086390" cy="39467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t-SNE</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算法</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ABC8D0DF-0471-4D4D-B1F1-EE81C7A402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46656" y="1976633"/>
            <a:ext cx="3088434" cy="2779181"/>
          </a:xfrm>
          <a:prstGeom prst="rect">
            <a:avLst/>
          </a:prstGeom>
          <a:noFill/>
        </p:spPr>
      </p:pic>
      <p:sp>
        <p:nvSpPr>
          <p:cNvPr id="7" name="文本框 6">
            <a:extLst>
              <a:ext uri="{FF2B5EF4-FFF2-40B4-BE49-F238E27FC236}">
                <a16:creationId xmlns:a16="http://schemas.microsoft.com/office/drawing/2014/main" id="{02986E31-79FB-44FF-B8BB-3F6A57E3E4CB}"/>
              </a:ext>
            </a:extLst>
          </p:cNvPr>
          <p:cNvSpPr txBox="1"/>
          <p:nvPr/>
        </p:nvSpPr>
        <p:spPr>
          <a:xfrm rot="10800000" flipV="1">
            <a:off x="259545" y="862255"/>
            <a:ext cx="11789115" cy="400110"/>
          </a:xfrm>
          <a:prstGeom prst="rect">
            <a:avLst/>
          </a:prstGeom>
          <a:noFill/>
        </p:spPr>
        <p:txBody>
          <a:bodyPr wrap="square">
            <a:spAutoFit/>
          </a:bodyPr>
          <a:lstStyle/>
          <a:p>
            <a:r>
              <a:rPr lang="en-US" altLang="zh-CN" sz="1000" dirty="0"/>
              <a:t>t-SNE</a:t>
            </a:r>
            <a:r>
              <a:rPr lang="zh-CN" altLang="en-US" sz="1000" dirty="0"/>
              <a:t>算法将高维空间中数据样本间的欧氏距离转换为相似概率，将低维空间中点的坐标做</a:t>
            </a:r>
            <a:r>
              <a:rPr lang="en-US" altLang="zh-CN" sz="1000" dirty="0"/>
              <a:t>T</a:t>
            </a:r>
            <a:r>
              <a:rPr lang="zh-CN" altLang="en-US" sz="1000" dirty="0"/>
              <a:t>分布，可以让高维空间中相似的数据样本在降维后更加接近，不相似度的数据样本间距离被拉大，从而缓解可视化结果中映射点的拥挤问题</a:t>
            </a:r>
          </a:p>
        </p:txBody>
      </p:sp>
      <p:sp>
        <p:nvSpPr>
          <p:cNvPr id="9" name="文本框 8">
            <a:extLst>
              <a:ext uri="{FF2B5EF4-FFF2-40B4-BE49-F238E27FC236}">
                <a16:creationId xmlns:a16="http://schemas.microsoft.com/office/drawing/2014/main" id="{40B12720-28B2-4789-9860-C6E00C3E1D30}"/>
              </a:ext>
            </a:extLst>
          </p:cNvPr>
          <p:cNvSpPr txBox="1"/>
          <p:nvPr/>
        </p:nvSpPr>
        <p:spPr>
          <a:xfrm>
            <a:off x="874241" y="4995815"/>
            <a:ext cx="6098058" cy="246221"/>
          </a:xfrm>
          <a:prstGeom prst="rect">
            <a:avLst/>
          </a:prstGeom>
          <a:noFill/>
        </p:spPr>
        <p:txBody>
          <a:bodyPr wrap="square">
            <a:spAutoFit/>
          </a:bodyPr>
          <a:lstStyle/>
          <a:p>
            <a:r>
              <a:rPr lang="zh-CN" altLang="en-US" sz="1000" dirty="0"/>
              <a:t>利用</a:t>
            </a:r>
            <a:r>
              <a:rPr lang="en-US" altLang="zh-CN" sz="1000" dirty="0"/>
              <a:t>t-SNE</a:t>
            </a:r>
            <a:r>
              <a:rPr lang="zh-CN" altLang="en-US" sz="1000" dirty="0"/>
              <a:t>算法将被试在</a:t>
            </a:r>
            <a:r>
              <a:rPr lang="en-US" altLang="zh-CN" sz="1000" dirty="0"/>
              <a:t>177</a:t>
            </a:r>
            <a:r>
              <a:rPr lang="zh-CN" altLang="en-US" sz="1000" dirty="0"/>
              <a:t>个采样时间点上</a:t>
            </a:r>
            <a:r>
              <a:rPr lang="en-US" altLang="zh-CN" sz="1000" dirty="0"/>
              <a:t>4005</a:t>
            </a:r>
            <a:r>
              <a:rPr lang="zh-CN" altLang="en-US" sz="1000" dirty="0"/>
              <a:t>个维度的</a:t>
            </a:r>
            <a:r>
              <a:rPr lang="en-US" altLang="zh-CN" sz="1000" dirty="0"/>
              <a:t>FBN</a:t>
            </a:r>
            <a:r>
              <a:rPr lang="zh-CN" altLang="en-US" sz="1000" dirty="0"/>
              <a:t>观测向量降维在二维平面上</a:t>
            </a:r>
          </a:p>
        </p:txBody>
      </p:sp>
      <p:sp>
        <p:nvSpPr>
          <p:cNvPr id="12" name="文本框 11">
            <a:extLst>
              <a:ext uri="{FF2B5EF4-FFF2-40B4-BE49-F238E27FC236}">
                <a16:creationId xmlns:a16="http://schemas.microsoft.com/office/drawing/2014/main" id="{890DAD1E-6017-474C-A020-97CA5781BD72}"/>
              </a:ext>
            </a:extLst>
          </p:cNvPr>
          <p:cNvSpPr txBox="1"/>
          <p:nvPr/>
        </p:nvSpPr>
        <p:spPr>
          <a:xfrm>
            <a:off x="6677797" y="2938139"/>
            <a:ext cx="4303240" cy="707886"/>
          </a:xfrm>
          <a:prstGeom prst="rect">
            <a:avLst/>
          </a:prstGeom>
          <a:noFill/>
        </p:spPr>
        <p:txBody>
          <a:bodyPr wrap="square">
            <a:spAutoFit/>
          </a:bodyPr>
          <a:lstStyle/>
          <a:p>
            <a:r>
              <a:rPr lang="en-US" altLang="zh-CN" sz="1000" dirty="0"/>
              <a:t>1. t-SNE</a:t>
            </a:r>
            <a:r>
              <a:rPr lang="zh-CN" altLang="en-US" sz="1000" dirty="0"/>
              <a:t>算法可以维持局部结构，有着良好的聚类效果</a:t>
            </a:r>
            <a:endParaRPr lang="en-US" altLang="zh-CN" sz="1000" dirty="0"/>
          </a:p>
          <a:p>
            <a:endParaRPr lang="en-US" altLang="zh-CN" sz="1000" dirty="0"/>
          </a:p>
          <a:p>
            <a:r>
              <a:rPr lang="en-US" altLang="zh-CN" sz="1000" dirty="0"/>
              <a:t>2. </a:t>
            </a:r>
            <a:r>
              <a:rPr lang="zh-CN" altLang="en-US" sz="1000" dirty="0"/>
              <a:t>但是不同数据集群间的距离却不能说明任何问题。因为该算法使用了</a:t>
            </a:r>
            <a:r>
              <a:rPr lang="en-US" altLang="zh-CN" sz="1000" dirty="0"/>
              <a:t>t</a:t>
            </a:r>
            <a:r>
              <a:rPr lang="zh-CN" altLang="en-US" sz="1000" dirty="0"/>
              <a:t>分布，当数据间的关系超出某一距离范围后，相似度都是非常小的</a:t>
            </a:r>
          </a:p>
        </p:txBody>
      </p:sp>
      <p:sp>
        <p:nvSpPr>
          <p:cNvPr id="17" name="文本框 16">
            <a:extLst>
              <a:ext uri="{FF2B5EF4-FFF2-40B4-BE49-F238E27FC236}">
                <a16:creationId xmlns:a16="http://schemas.microsoft.com/office/drawing/2014/main" id="{0378D6ED-FC61-47F3-94E9-8BD5267AE2AE}"/>
              </a:ext>
            </a:extLst>
          </p:cNvPr>
          <p:cNvSpPr txBox="1"/>
          <p:nvPr/>
        </p:nvSpPr>
        <p:spPr>
          <a:xfrm>
            <a:off x="6537441" y="4506483"/>
            <a:ext cx="4162794" cy="246221"/>
          </a:xfrm>
          <a:prstGeom prst="rect">
            <a:avLst/>
          </a:prstGeom>
          <a:noFill/>
        </p:spPr>
        <p:txBody>
          <a:bodyPr wrap="square">
            <a:spAutoFit/>
          </a:bodyPr>
          <a:lstStyle/>
          <a:p>
            <a:r>
              <a:rPr lang="zh-CN" altLang="en-US" sz="1000" dirty="0"/>
              <a:t>基于</a:t>
            </a:r>
            <a:r>
              <a:rPr lang="en-US" altLang="zh-CN" sz="1000" dirty="0"/>
              <a:t>t-SNE</a:t>
            </a:r>
            <a:r>
              <a:rPr lang="zh-CN" altLang="en-US" sz="1000" dirty="0"/>
              <a:t>算法的可视化结果中是无法表现高维空间中某些数据间的关系</a:t>
            </a:r>
          </a:p>
        </p:txBody>
      </p:sp>
      <p:cxnSp>
        <p:nvCxnSpPr>
          <p:cNvPr id="19" name="直接箭头连接符 18">
            <a:extLst>
              <a:ext uri="{FF2B5EF4-FFF2-40B4-BE49-F238E27FC236}">
                <a16:creationId xmlns:a16="http://schemas.microsoft.com/office/drawing/2014/main" id="{757678BE-FEE3-4623-8266-639C69CA357A}"/>
              </a:ext>
            </a:extLst>
          </p:cNvPr>
          <p:cNvCxnSpPr/>
          <p:nvPr/>
        </p:nvCxnSpPr>
        <p:spPr>
          <a:xfrm>
            <a:off x="5419023" y="3429000"/>
            <a:ext cx="7892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96C8B32C-1D19-4FF3-B448-B47B5D3319CB}"/>
              </a:ext>
            </a:extLst>
          </p:cNvPr>
          <p:cNvCxnSpPr>
            <a:cxnSpLocks/>
          </p:cNvCxnSpPr>
          <p:nvPr/>
        </p:nvCxnSpPr>
        <p:spPr>
          <a:xfrm>
            <a:off x="8643486" y="3850105"/>
            <a:ext cx="0" cy="48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70794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3"/>
            <a:ext cx="6086390" cy="39467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MDS</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算法</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A0BAC617-84A9-4BD9-8544-21EFC721BBA2}"/>
              </a:ext>
            </a:extLst>
          </p:cNvPr>
          <p:cNvSpPr txBox="1"/>
          <p:nvPr/>
        </p:nvSpPr>
        <p:spPr>
          <a:xfrm>
            <a:off x="584419" y="999689"/>
            <a:ext cx="5353852" cy="246220"/>
          </a:xfrm>
          <a:prstGeom prst="rect">
            <a:avLst/>
          </a:prstGeom>
          <a:noFill/>
        </p:spPr>
        <p:txBody>
          <a:bodyPr wrap="square">
            <a:spAutoFit/>
          </a:bodyPr>
          <a:lstStyle/>
          <a:p>
            <a:r>
              <a:rPr lang="en-US" altLang="zh-CN" sz="1000" dirty="0"/>
              <a:t>MDS</a:t>
            </a:r>
            <a:r>
              <a:rPr lang="zh-CN" altLang="en-US" sz="1000" dirty="0"/>
              <a:t>算法是一种通过最小化目标函数保持输入和输出空间中数据样本间相对距离的降维方法</a:t>
            </a:r>
          </a:p>
        </p:txBody>
      </p:sp>
      <p:sp>
        <p:nvSpPr>
          <p:cNvPr id="8" name="文本框 7">
            <a:extLst>
              <a:ext uri="{FF2B5EF4-FFF2-40B4-BE49-F238E27FC236}">
                <a16:creationId xmlns:a16="http://schemas.microsoft.com/office/drawing/2014/main" id="{0B1C1D85-43D1-478D-961C-0A88D5F5EC1F}"/>
              </a:ext>
            </a:extLst>
          </p:cNvPr>
          <p:cNvSpPr txBox="1"/>
          <p:nvPr/>
        </p:nvSpPr>
        <p:spPr>
          <a:xfrm>
            <a:off x="478542" y="5084444"/>
            <a:ext cx="5565606" cy="553998"/>
          </a:xfrm>
          <a:prstGeom prst="rect">
            <a:avLst/>
          </a:prstGeom>
          <a:noFill/>
        </p:spPr>
        <p:txBody>
          <a:bodyPr wrap="square">
            <a:spAutoFit/>
          </a:bodyPr>
          <a:lstStyle/>
          <a:p>
            <a:r>
              <a:rPr lang="zh-CN" altLang="en-US" sz="1000" dirty="0"/>
              <a:t>直白来说就是用二维空间中的距离来表示数据在高维空间的关系，由于</a:t>
            </a:r>
            <a:r>
              <a:rPr lang="en-US" altLang="zh-CN" sz="1000" dirty="0"/>
              <a:t>MDS</a:t>
            </a:r>
            <a:r>
              <a:rPr lang="zh-CN" altLang="en-US" sz="1000" dirty="0"/>
              <a:t>算法可以将高维空间中数据样本间的距离在二维平面所展示，因此在数据相对复杂的生物学领域常被用于展示数据间的变异或进化</a:t>
            </a:r>
          </a:p>
        </p:txBody>
      </p:sp>
      <p:pic>
        <p:nvPicPr>
          <p:cNvPr id="10" name="图片 9">
            <a:extLst>
              <a:ext uri="{FF2B5EF4-FFF2-40B4-BE49-F238E27FC236}">
                <a16:creationId xmlns:a16="http://schemas.microsoft.com/office/drawing/2014/main" id="{5F56CC67-28C9-4EFF-A734-40AD976B1A59}"/>
              </a:ext>
            </a:extLst>
          </p:cNvPr>
          <p:cNvPicPr>
            <a:picLocks noChangeAspect="1"/>
          </p:cNvPicPr>
          <p:nvPr/>
        </p:nvPicPr>
        <p:blipFill>
          <a:blip r:embed="rId3"/>
          <a:stretch>
            <a:fillRect/>
          </a:stretch>
        </p:blipFill>
        <p:spPr>
          <a:xfrm>
            <a:off x="1114030" y="1864907"/>
            <a:ext cx="4294630" cy="2600539"/>
          </a:xfrm>
          <a:prstGeom prst="rect">
            <a:avLst/>
          </a:prstGeom>
          <a:ln>
            <a:solidFill>
              <a:schemeClr val="tx1"/>
            </a:solidFill>
          </a:ln>
        </p:spPr>
      </p:pic>
      <p:sp>
        <p:nvSpPr>
          <p:cNvPr id="14" name="矩形 13">
            <a:extLst>
              <a:ext uri="{FF2B5EF4-FFF2-40B4-BE49-F238E27FC236}">
                <a16:creationId xmlns:a16="http://schemas.microsoft.com/office/drawing/2014/main" id="{AE396732-EFCE-49F6-BE05-CA67BB658CDB}"/>
              </a:ext>
            </a:extLst>
          </p:cNvPr>
          <p:cNvSpPr/>
          <p:nvPr/>
        </p:nvSpPr>
        <p:spPr>
          <a:xfrm>
            <a:off x="259546" y="928977"/>
            <a:ext cx="5864022" cy="5457321"/>
          </a:xfrm>
          <a:prstGeom prst="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F626EA89-BD0D-4806-B2A4-E432B57BB240}"/>
              </a:ext>
            </a:extLst>
          </p:cNvPr>
          <p:cNvSpPr/>
          <p:nvPr/>
        </p:nvSpPr>
        <p:spPr>
          <a:xfrm rot="16200000">
            <a:off x="6512012" y="3299253"/>
            <a:ext cx="259492" cy="33980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2F0EB05-27D8-4D02-860D-D7D504998308}"/>
              </a:ext>
            </a:extLst>
          </p:cNvPr>
          <p:cNvSpPr/>
          <p:nvPr/>
        </p:nvSpPr>
        <p:spPr>
          <a:xfrm>
            <a:off x="7158554" y="2051223"/>
            <a:ext cx="4890108" cy="3033221"/>
          </a:xfrm>
          <a:prstGeom prst="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38C2D8B-B918-4F92-BA6C-72AA5DD4E3B9}"/>
              </a:ext>
            </a:extLst>
          </p:cNvPr>
          <p:cNvSpPr txBox="1"/>
          <p:nvPr/>
        </p:nvSpPr>
        <p:spPr>
          <a:xfrm>
            <a:off x="7168956" y="3379543"/>
            <a:ext cx="1538584" cy="246221"/>
          </a:xfrm>
          <a:prstGeom prst="rect">
            <a:avLst/>
          </a:prstGeom>
          <a:noFill/>
        </p:spPr>
        <p:txBody>
          <a:bodyPr wrap="square" rtlCol="0">
            <a:spAutoFit/>
          </a:bodyPr>
          <a:lstStyle/>
          <a:p>
            <a:r>
              <a:rPr lang="zh-CN" altLang="en-US" sz="1000" dirty="0"/>
              <a:t>数据对象间的聚类矩阵</a:t>
            </a:r>
          </a:p>
        </p:txBody>
      </p:sp>
      <p:sp>
        <p:nvSpPr>
          <p:cNvPr id="21" name="文本框 20">
            <a:extLst>
              <a:ext uri="{FF2B5EF4-FFF2-40B4-BE49-F238E27FC236}">
                <a16:creationId xmlns:a16="http://schemas.microsoft.com/office/drawing/2014/main" id="{D16E97D0-54D3-47BA-99F6-00C9C22B24E0}"/>
              </a:ext>
            </a:extLst>
          </p:cNvPr>
          <p:cNvSpPr txBox="1"/>
          <p:nvPr/>
        </p:nvSpPr>
        <p:spPr>
          <a:xfrm>
            <a:off x="7876707" y="4734217"/>
            <a:ext cx="3916995" cy="246221"/>
          </a:xfrm>
          <a:prstGeom prst="rect">
            <a:avLst/>
          </a:prstGeom>
          <a:noFill/>
        </p:spPr>
        <p:txBody>
          <a:bodyPr wrap="square">
            <a:spAutoFit/>
          </a:bodyPr>
          <a:lstStyle/>
          <a:p>
            <a:r>
              <a:rPr lang="zh-CN" altLang="en-US" sz="1000" dirty="0"/>
              <a:t>某个数据集中数据间的关系转化成低维可视化空间中的距离远近</a:t>
            </a:r>
          </a:p>
        </p:txBody>
      </p:sp>
      <p:cxnSp>
        <p:nvCxnSpPr>
          <p:cNvPr id="23" name="直接箭头连接符 22">
            <a:extLst>
              <a:ext uri="{FF2B5EF4-FFF2-40B4-BE49-F238E27FC236}">
                <a16:creationId xmlns:a16="http://schemas.microsoft.com/office/drawing/2014/main" id="{0D2287E4-D34B-4BF1-A043-E6DB03CEEFAC}"/>
              </a:ext>
            </a:extLst>
          </p:cNvPr>
          <p:cNvCxnSpPr>
            <a:cxnSpLocks/>
          </p:cNvCxnSpPr>
          <p:nvPr/>
        </p:nvCxnSpPr>
        <p:spPr>
          <a:xfrm>
            <a:off x="8708237" y="3525753"/>
            <a:ext cx="615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CF52B32A-53EB-4324-BF80-B08227CF9398}"/>
              </a:ext>
            </a:extLst>
          </p:cNvPr>
          <p:cNvSpPr/>
          <p:nvPr/>
        </p:nvSpPr>
        <p:spPr>
          <a:xfrm>
            <a:off x="9521044" y="2698440"/>
            <a:ext cx="2323070" cy="176700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5D5FDD9-BA8E-44FA-836C-C7942717C6A9}"/>
              </a:ext>
            </a:extLst>
          </p:cNvPr>
          <p:cNvSpPr/>
          <p:nvPr/>
        </p:nvSpPr>
        <p:spPr>
          <a:xfrm>
            <a:off x="9782266" y="3001797"/>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8CBF6A7-4B28-4BDE-A2DE-13B4723C3F4E}"/>
              </a:ext>
            </a:extLst>
          </p:cNvPr>
          <p:cNvSpPr/>
          <p:nvPr/>
        </p:nvSpPr>
        <p:spPr>
          <a:xfrm>
            <a:off x="9805734" y="3323130"/>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FC2D1AB4-28B1-4CBD-8DB3-EB440FFAB8A8}"/>
              </a:ext>
            </a:extLst>
          </p:cNvPr>
          <p:cNvSpPr/>
          <p:nvPr/>
        </p:nvSpPr>
        <p:spPr>
          <a:xfrm>
            <a:off x="10391452" y="4210768"/>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828E5EC-8123-42FC-A141-C89EF7F030BC}"/>
              </a:ext>
            </a:extLst>
          </p:cNvPr>
          <p:cNvSpPr/>
          <p:nvPr/>
        </p:nvSpPr>
        <p:spPr>
          <a:xfrm>
            <a:off x="10325680" y="3036510"/>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447E74C-C925-48A0-84BC-FE81B97E2EAD}"/>
              </a:ext>
            </a:extLst>
          </p:cNvPr>
          <p:cNvSpPr/>
          <p:nvPr/>
        </p:nvSpPr>
        <p:spPr>
          <a:xfrm>
            <a:off x="9934666" y="3806180"/>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12FD6BD-C446-47B5-A2C0-E6786DE5A71F}"/>
              </a:ext>
            </a:extLst>
          </p:cNvPr>
          <p:cNvSpPr/>
          <p:nvPr/>
        </p:nvSpPr>
        <p:spPr>
          <a:xfrm>
            <a:off x="10629640" y="3399736"/>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CEF83E4-040C-4AAC-823B-E86291876294}"/>
              </a:ext>
            </a:extLst>
          </p:cNvPr>
          <p:cNvSpPr/>
          <p:nvPr/>
        </p:nvSpPr>
        <p:spPr>
          <a:xfrm>
            <a:off x="10444391" y="3718527"/>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6013A22-074D-4A08-87EC-B062D20D65EE}"/>
              </a:ext>
            </a:extLst>
          </p:cNvPr>
          <p:cNvSpPr/>
          <p:nvPr/>
        </p:nvSpPr>
        <p:spPr>
          <a:xfrm>
            <a:off x="11153866" y="3512481"/>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196E11F5-63A5-451A-AC4A-6ACB712168C9}"/>
              </a:ext>
            </a:extLst>
          </p:cNvPr>
          <p:cNvSpPr/>
          <p:nvPr/>
        </p:nvSpPr>
        <p:spPr>
          <a:xfrm>
            <a:off x="10914839" y="3893833"/>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9298636-0FE5-4E9F-ACD9-D24857F72451}"/>
              </a:ext>
            </a:extLst>
          </p:cNvPr>
          <p:cNvSpPr/>
          <p:nvPr/>
        </p:nvSpPr>
        <p:spPr>
          <a:xfrm>
            <a:off x="11259744" y="4166942"/>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991EDE2-A75C-46C4-81FC-9B7B8794DE5F}"/>
              </a:ext>
            </a:extLst>
          </p:cNvPr>
          <p:cNvSpPr/>
          <p:nvPr/>
        </p:nvSpPr>
        <p:spPr>
          <a:xfrm>
            <a:off x="11100927" y="2979271"/>
            <a:ext cx="105878" cy="87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732D17A-F959-4765-B761-88D72B56AB03}"/>
              </a:ext>
            </a:extLst>
          </p:cNvPr>
          <p:cNvSpPr txBox="1"/>
          <p:nvPr/>
        </p:nvSpPr>
        <p:spPr>
          <a:xfrm>
            <a:off x="8546537" y="3124163"/>
            <a:ext cx="973810" cy="246221"/>
          </a:xfrm>
          <a:prstGeom prst="rect">
            <a:avLst/>
          </a:prstGeom>
          <a:noFill/>
        </p:spPr>
        <p:txBody>
          <a:bodyPr wrap="square" rtlCol="0">
            <a:spAutoFit/>
          </a:bodyPr>
          <a:lstStyle/>
          <a:p>
            <a:r>
              <a:rPr lang="en-US" altLang="zh-CN" sz="1000" dirty="0"/>
              <a:t>MDS</a:t>
            </a:r>
            <a:r>
              <a:rPr lang="zh-CN" altLang="en-US" sz="1000" dirty="0"/>
              <a:t>降维算法</a:t>
            </a:r>
          </a:p>
        </p:txBody>
      </p:sp>
      <p:cxnSp>
        <p:nvCxnSpPr>
          <p:cNvPr id="40" name="直接箭头连接符 39">
            <a:extLst>
              <a:ext uri="{FF2B5EF4-FFF2-40B4-BE49-F238E27FC236}">
                <a16:creationId xmlns:a16="http://schemas.microsoft.com/office/drawing/2014/main" id="{AA2C47E5-DFD1-412A-AB29-F118CA261B72}"/>
              </a:ext>
            </a:extLst>
          </p:cNvPr>
          <p:cNvCxnSpPr/>
          <p:nvPr/>
        </p:nvCxnSpPr>
        <p:spPr>
          <a:xfrm>
            <a:off x="3225221" y="1386038"/>
            <a:ext cx="0" cy="3272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5FD34548-0E5A-4975-80FD-90F71DE5B561}"/>
              </a:ext>
            </a:extLst>
          </p:cNvPr>
          <p:cNvCxnSpPr/>
          <p:nvPr/>
        </p:nvCxnSpPr>
        <p:spPr>
          <a:xfrm>
            <a:off x="3191557" y="4610501"/>
            <a:ext cx="0" cy="369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088069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3"/>
            <a:ext cx="6086390" cy="39467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MDS</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算法的应用</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8E8A42EA-E40B-450A-87CE-EDC7DEB6D7F6}"/>
              </a:ext>
            </a:extLst>
          </p:cNvPr>
          <p:cNvSpPr txBox="1"/>
          <p:nvPr/>
        </p:nvSpPr>
        <p:spPr>
          <a:xfrm>
            <a:off x="4551727" y="778720"/>
            <a:ext cx="5473700" cy="246221"/>
          </a:xfrm>
          <a:prstGeom prst="rect">
            <a:avLst/>
          </a:prstGeom>
          <a:noFill/>
        </p:spPr>
        <p:txBody>
          <a:bodyPr wrap="square">
            <a:spAutoFit/>
          </a:bodyPr>
          <a:lstStyle/>
          <a:p>
            <a:r>
              <a:rPr lang="zh-CN" altLang="en-US" sz="1000" dirty="0"/>
              <a:t>由于</a:t>
            </a:r>
            <a:r>
              <a:rPr lang="en-US" altLang="zh-CN" sz="1000" dirty="0"/>
              <a:t>MDS</a:t>
            </a:r>
            <a:r>
              <a:rPr lang="zh-CN" altLang="en-US" sz="1000" dirty="0"/>
              <a:t>算法的以上特点，在数据相对复杂的生物学领域常被用于展示数据间的变异或进化</a:t>
            </a:r>
          </a:p>
        </p:txBody>
      </p:sp>
      <p:pic>
        <p:nvPicPr>
          <p:cNvPr id="7" name="图片 6">
            <a:extLst>
              <a:ext uri="{FF2B5EF4-FFF2-40B4-BE49-F238E27FC236}">
                <a16:creationId xmlns:a16="http://schemas.microsoft.com/office/drawing/2014/main" id="{4E785E3E-B8BA-47E0-9E6F-51FF5527A8E3}"/>
              </a:ext>
            </a:extLst>
          </p:cNvPr>
          <p:cNvPicPr>
            <a:picLocks noChangeAspect="1"/>
          </p:cNvPicPr>
          <p:nvPr/>
        </p:nvPicPr>
        <p:blipFill>
          <a:blip r:embed="rId3"/>
          <a:stretch>
            <a:fillRect/>
          </a:stretch>
        </p:blipFill>
        <p:spPr>
          <a:xfrm>
            <a:off x="4739129" y="1024941"/>
            <a:ext cx="2638712" cy="3405195"/>
          </a:xfrm>
          <a:prstGeom prst="rect">
            <a:avLst/>
          </a:prstGeom>
        </p:spPr>
      </p:pic>
      <p:pic>
        <p:nvPicPr>
          <p:cNvPr id="8" name="图片 7">
            <a:extLst>
              <a:ext uri="{FF2B5EF4-FFF2-40B4-BE49-F238E27FC236}">
                <a16:creationId xmlns:a16="http://schemas.microsoft.com/office/drawing/2014/main" id="{968D4E67-4F80-4E60-9A1C-40AF885A23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23595" y="1066954"/>
            <a:ext cx="3404997" cy="3363182"/>
          </a:xfrm>
          <a:prstGeom prst="rect">
            <a:avLst/>
          </a:prstGeom>
          <a:noFill/>
        </p:spPr>
      </p:pic>
      <p:cxnSp>
        <p:nvCxnSpPr>
          <p:cNvPr id="13" name="直接连接符 12">
            <a:extLst>
              <a:ext uri="{FF2B5EF4-FFF2-40B4-BE49-F238E27FC236}">
                <a16:creationId xmlns:a16="http://schemas.microsoft.com/office/drawing/2014/main" id="{874C4770-5E32-4118-B0C3-6C9E410ACAD3}"/>
              </a:ext>
            </a:extLst>
          </p:cNvPr>
          <p:cNvCxnSpPr/>
          <p:nvPr/>
        </p:nvCxnSpPr>
        <p:spPr>
          <a:xfrm>
            <a:off x="4422927" y="942911"/>
            <a:ext cx="0" cy="572770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0BE55C0-A216-4C39-B6E3-9186853E3AF8}"/>
              </a:ext>
            </a:extLst>
          </p:cNvPr>
          <p:cNvSpPr txBox="1"/>
          <p:nvPr/>
        </p:nvSpPr>
        <p:spPr>
          <a:xfrm>
            <a:off x="205185" y="778720"/>
            <a:ext cx="3971074" cy="1169551"/>
          </a:xfrm>
          <a:prstGeom prst="rect">
            <a:avLst/>
          </a:prstGeom>
          <a:noFill/>
        </p:spPr>
        <p:txBody>
          <a:bodyPr wrap="square">
            <a:spAutoFit/>
          </a:bodyPr>
          <a:lstStyle/>
          <a:p>
            <a:r>
              <a:rPr lang="en-US" altLang="zh-CN" sz="1000" dirty="0">
                <a:solidFill>
                  <a:srgbClr val="4D4D4D"/>
                </a:solidFill>
                <a:latin typeface="-apple-system"/>
              </a:rPr>
              <a:t>MDS</a:t>
            </a:r>
            <a:r>
              <a:rPr lang="zh-CN" altLang="en-US" sz="1000" dirty="0">
                <a:solidFill>
                  <a:srgbClr val="4D4D4D"/>
                </a:solidFill>
                <a:latin typeface="-apple-system"/>
              </a:rPr>
              <a:t>的一个经典应用是如果已知</a:t>
            </a:r>
            <a:r>
              <a:rPr lang="zh-CN" altLang="en-US" sz="1000" b="0" i="0" dirty="0">
                <a:solidFill>
                  <a:srgbClr val="4D4D4D"/>
                </a:solidFill>
                <a:effectLst/>
                <a:latin typeface="-apple-system"/>
              </a:rPr>
              <a:t>许多城市而言，并不能确定各个城市的经纬度信息，却知道所有城市之间的两两距离。</a:t>
            </a:r>
            <a:endParaRPr lang="en-US" altLang="zh-CN" sz="1000" b="0" i="0" dirty="0">
              <a:solidFill>
                <a:srgbClr val="4D4D4D"/>
              </a:solidFill>
              <a:effectLst/>
              <a:latin typeface="-apple-system"/>
            </a:endParaRPr>
          </a:p>
          <a:p>
            <a:endParaRPr lang="en-US" altLang="zh-CN" sz="1000" dirty="0">
              <a:solidFill>
                <a:srgbClr val="4D4D4D"/>
              </a:solidFill>
              <a:latin typeface="-apple-system"/>
            </a:endParaRPr>
          </a:p>
          <a:p>
            <a:r>
              <a:rPr lang="zh-CN" altLang="en-US" sz="1000" dirty="0">
                <a:solidFill>
                  <a:srgbClr val="4D4D4D"/>
                </a:solidFill>
                <a:latin typeface="-apple-system"/>
              </a:rPr>
              <a:t>可以</a:t>
            </a:r>
            <a:r>
              <a:rPr lang="zh-CN" altLang="en-US" sz="1000" b="0" i="0" dirty="0">
                <a:solidFill>
                  <a:srgbClr val="4D4D4D"/>
                </a:solidFill>
                <a:effectLst/>
                <a:latin typeface="-apple-system"/>
              </a:rPr>
              <a:t>将任意两个城市的距离表示为一个距离矩阵：</a:t>
            </a:r>
            <a:endParaRPr lang="en-US" altLang="zh-CN" sz="1000" b="0" i="0" dirty="0">
              <a:solidFill>
                <a:srgbClr val="4D4D4D"/>
              </a:solidFill>
              <a:effectLst/>
              <a:latin typeface="-apple-system"/>
            </a:endParaRPr>
          </a:p>
          <a:p>
            <a:endParaRPr lang="en-US" altLang="zh-CN" sz="1000" dirty="0">
              <a:solidFill>
                <a:srgbClr val="4D4D4D"/>
              </a:solidFill>
              <a:latin typeface="-apple-system"/>
            </a:endParaRPr>
          </a:p>
          <a:p>
            <a:endParaRPr lang="en-US" altLang="zh-CN" sz="1000" dirty="0">
              <a:solidFill>
                <a:srgbClr val="4D4D4D"/>
              </a:solidFill>
              <a:latin typeface="-apple-system"/>
            </a:endParaRPr>
          </a:p>
          <a:p>
            <a:endParaRPr lang="zh-CN" altLang="en-US" sz="1000" dirty="0"/>
          </a:p>
        </p:txBody>
      </p:sp>
      <p:pic>
        <p:nvPicPr>
          <p:cNvPr id="17" name="图片 16">
            <a:extLst>
              <a:ext uri="{FF2B5EF4-FFF2-40B4-BE49-F238E27FC236}">
                <a16:creationId xmlns:a16="http://schemas.microsoft.com/office/drawing/2014/main" id="{343104EF-51C0-470B-ABDC-A78E9A8F059E}"/>
              </a:ext>
            </a:extLst>
          </p:cNvPr>
          <p:cNvPicPr>
            <a:picLocks noChangeAspect="1"/>
          </p:cNvPicPr>
          <p:nvPr/>
        </p:nvPicPr>
        <p:blipFill>
          <a:blip r:embed="rId5"/>
          <a:stretch>
            <a:fillRect/>
          </a:stretch>
        </p:blipFill>
        <p:spPr>
          <a:xfrm>
            <a:off x="259637" y="2086434"/>
            <a:ext cx="1297641" cy="709377"/>
          </a:xfrm>
          <a:prstGeom prst="rect">
            <a:avLst/>
          </a:prstGeom>
        </p:spPr>
      </p:pic>
      <p:cxnSp>
        <p:nvCxnSpPr>
          <p:cNvPr id="19" name="直接箭头连接符 18">
            <a:extLst>
              <a:ext uri="{FF2B5EF4-FFF2-40B4-BE49-F238E27FC236}">
                <a16:creationId xmlns:a16="http://schemas.microsoft.com/office/drawing/2014/main" id="{4B61875B-0A0B-4BF2-91EE-0CC81F07394E}"/>
              </a:ext>
            </a:extLst>
          </p:cNvPr>
          <p:cNvCxnSpPr/>
          <p:nvPr/>
        </p:nvCxnSpPr>
        <p:spPr>
          <a:xfrm>
            <a:off x="973032" y="3295262"/>
            <a:ext cx="0" cy="393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B526BEB-4C14-4E5D-90A5-D5DFA82C23B6}"/>
              </a:ext>
            </a:extLst>
          </p:cNvPr>
          <p:cNvSpPr txBox="1"/>
          <p:nvPr/>
        </p:nvSpPr>
        <p:spPr>
          <a:xfrm>
            <a:off x="978043" y="3338673"/>
            <a:ext cx="825128" cy="261610"/>
          </a:xfrm>
          <a:prstGeom prst="rect">
            <a:avLst/>
          </a:prstGeom>
          <a:noFill/>
        </p:spPr>
        <p:txBody>
          <a:bodyPr wrap="square" rtlCol="0">
            <a:spAutoFit/>
          </a:bodyPr>
          <a:lstStyle/>
          <a:p>
            <a:r>
              <a:rPr lang="en-US" altLang="zh-CN" sz="1100" dirty="0"/>
              <a:t>MDS</a:t>
            </a:r>
            <a:r>
              <a:rPr lang="zh-CN" altLang="en-US" sz="1100" dirty="0"/>
              <a:t>算法</a:t>
            </a:r>
          </a:p>
        </p:txBody>
      </p:sp>
      <p:sp>
        <p:nvSpPr>
          <p:cNvPr id="21" name="文本框 20">
            <a:extLst>
              <a:ext uri="{FF2B5EF4-FFF2-40B4-BE49-F238E27FC236}">
                <a16:creationId xmlns:a16="http://schemas.microsoft.com/office/drawing/2014/main" id="{7815A9E0-EDB1-49A9-9019-6AF588E87E2F}"/>
              </a:ext>
            </a:extLst>
          </p:cNvPr>
          <p:cNvSpPr txBox="1"/>
          <p:nvPr/>
        </p:nvSpPr>
        <p:spPr>
          <a:xfrm>
            <a:off x="378481" y="4651362"/>
            <a:ext cx="1368703" cy="400110"/>
          </a:xfrm>
          <a:prstGeom prst="rect">
            <a:avLst/>
          </a:prstGeom>
          <a:noFill/>
        </p:spPr>
        <p:txBody>
          <a:bodyPr wrap="square" rtlCol="0">
            <a:spAutoFit/>
          </a:bodyPr>
          <a:lstStyle/>
          <a:p>
            <a:r>
              <a:rPr lang="zh-CN" altLang="en-US" sz="1000" dirty="0"/>
              <a:t>得到所有数据对象在低维空间中的坐标</a:t>
            </a:r>
          </a:p>
        </p:txBody>
      </p:sp>
      <p:pic>
        <p:nvPicPr>
          <p:cNvPr id="23" name="图片 22">
            <a:extLst>
              <a:ext uri="{FF2B5EF4-FFF2-40B4-BE49-F238E27FC236}">
                <a16:creationId xmlns:a16="http://schemas.microsoft.com/office/drawing/2014/main" id="{8DD23CC4-92E1-4D13-95C9-C20C0532DB35}"/>
              </a:ext>
            </a:extLst>
          </p:cNvPr>
          <p:cNvPicPr>
            <a:picLocks noChangeAspect="1"/>
          </p:cNvPicPr>
          <p:nvPr/>
        </p:nvPicPr>
        <p:blipFill>
          <a:blip r:embed="rId6"/>
          <a:stretch>
            <a:fillRect/>
          </a:stretch>
        </p:blipFill>
        <p:spPr>
          <a:xfrm>
            <a:off x="2510285" y="2086434"/>
            <a:ext cx="1436163" cy="749078"/>
          </a:xfrm>
          <a:prstGeom prst="rect">
            <a:avLst/>
          </a:prstGeom>
        </p:spPr>
      </p:pic>
      <p:pic>
        <p:nvPicPr>
          <p:cNvPr id="25" name="图片 24">
            <a:extLst>
              <a:ext uri="{FF2B5EF4-FFF2-40B4-BE49-F238E27FC236}">
                <a16:creationId xmlns:a16="http://schemas.microsoft.com/office/drawing/2014/main" id="{A2E867FE-213D-4625-B895-B905554A7888}"/>
              </a:ext>
            </a:extLst>
          </p:cNvPr>
          <p:cNvPicPr>
            <a:picLocks noChangeAspect="1"/>
          </p:cNvPicPr>
          <p:nvPr/>
        </p:nvPicPr>
        <p:blipFill>
          <a:blip r:embed="rId7"/>
          <a:stretch>
            <a:fillRect/>
          </a:stretch>
        </p:blipFill>
        <p:spPr>
          <a:xfrm>
            <a:off x="2190722" y="4025246"/>
            <a:ext cx="2035095" cy="1494162"/>
          </a:xfrm>
          <a:prstGeom prst="rect">
            <a:avLst/>
          </a:prstGeom>
        </p:spPr>
      </p:pic>
      <p:cxnSp>
        <p:nvCxnSpPr>
          <p:cNvPr id="27" name="直接连接符 26">
            <a:extLst>
              <a:ext uri="{FF2B5EF4-FFF2-40B4-BE49-F238E27FC236}">
                <a16:creationId xmlns:a16="http://schemas.microsoft.com/office/drawing/2014/main" id="{1691E9B7-42C3-4D10-9073-7B4A025E7DFC}"/>
              </a:ext>
            </a:extLst>
          </p:cNvPr>
          <p:cNvCxnSpPr/>
          <p:nvPr/>
        </p:nvCxnSpPr>
        <p:spPr>
          <a:xfrm>
            <a:off x="1947414" y="2141785"/>
            <a:ext cx="0" cy="29166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DA40677-46C9-49F2-A1CF-58BF0E25BF38}"/>
              </a:ext>
            </a:extLst>
          </p:cNvPr>
          <p:cNvCxnSpPr/>
          <p:nvPr/>
        </p:nvCxnSpPr>
        <p:spPr>
          <a:xfrm>
            <a:off x="3147832" y="3256163"/>
            <a:ext cx="0" cy="393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2FB5801-F549-4A43-9E16-11D9C979544B}"/>
              </a:ext>
            </a:extLst>
          </p:cNvPr>
          <p:cNvSpPr txBox="1"/>
          <p:nvPr/>
        </p:nvSpPr>
        <p:spPr>
          <a:xfrm>
            <a:off x="3152843" y="3299574"/>
            <a:ext cx="825128" cy="261610"/>
          </a:xfrm>
          <a:prstGeom prst="rect">
            <a:avLst/>
          </a:prstGeom>
          <a:noFill/>
        </p:spPr>
        <p:txBody>
          <a:bodyPr wrap="square" rtlCol="0">
            <a:spAutoFit/>
          </a:bodyPr>
          <a:lstStyle/>
          <a:p>
            <a:r>
              <a:rPr lang="en-US" altLang="zh-CN" sz="1100" dirty="0"/>
              <a:t>MDS</a:t>
            </a:r>
            <a:r>
              <a:rPr lang="zh-CN" altLang="en-US" sz="1100" dirty="0"/>
              <a:t>算法</a:t>
            </a:r>
          </a:p>
        </p:txBody>
      </p:sp>
      <p:sp>
        <p:nvSpPr>
          <p:cNvPr id="31" name="文本框 30">
            <a:extLst>
              <a:ext uri="{FF2B5EF4-FFF2-40B4-BE49-F238E27FC236}">
                <a16:creationId xmlns:a16="http://schemas.microsoft.com/office/drawing/2014/main" id="{181869D9-51D8-40C1-89CE-546821DFBBAE}"/>
              </a:ext>
            </a:extLst>
          </p:cNvPr>
          <p:cNvSpPr txBox="1"/>
          <p:nvPr/>
        </p:nvSpPr>
        <p:spPr>
          <a:xfrm>
            <a:off x="5243685" y="4452348"/>
            <a:ext cx="1664930" cy="246221"/>
          </a:xfrm>
          <a:prstGeom prst="rect">
            <a:avLst/>
          </a:prstGeom>
          <a:noFill/>
        </p:spPr>
        <p:txBody>
          <a:bodyPr wrap="square">
            <a:spAutoFit/>
          </a:bodyPr>
          <a:lstStyle/>
          <a:p>
            <a:r>
              <a:rPr lang="zh-CN" altLang="en-US" sz="1000" dirty="0"/>
              <a:t>流感病毒的抗原进化过程</a:t>
            </a:r>
          </a:p>
        </p:txBody>
      </p:sp>
      <p:sp>
        <p:nvSpPr>
          <p:cNvPr id="33" name="文本框 32">
            <a:extLst>
              <a:ext uri="{FF2B5EF4-FFF2-40B4-BE49-F238E27FC236}">
                <a16:creationId xmlns:a16="http://schemas.microsoft.com/office/drawing/2014/main" id="{F25BB43B-DD1C-44F8-8522-1D7947BBEC18}"/>
              </a:ext>
            </a:extLst>
          </p:cNvPr>
          <p:cNvSpPr txBox="1"/>
          <p:nvPr/>
        </p:nvSpPr>
        <p:spPr>
          <a:xfrm>
            <a:off x="9254202" y="4497662"/>
            <a:ext cx="1542449" cy="246221"/>
          </a:xfrm>
          <a:prstGeom prst="rect">
            <a:avLst/>
          </a:prstGeom>
          <a:noFill/>
        </p:spPr>
        <p:txBody>
          <a:bodyPr wrap="square">
            <a:spAutoFit/>
          </a:bodyPr>
          <a:lstStyle/>
          <a:p>
            <a:r>
              <a:rPr lang="zh-CN" altLang="en-US" sz="1000" dirty="0"/>
              <a:t>多基因组相似性可视化</a:t>
            </a:r>
          </a:p>
        </p:txBody>
      </p:sp>
      <p:sp>
        <p:nvSpPr>
          <p:cNvPr id="34" name="箭头: 下 33">
            <a:extLst>
              <a:ext uri="{FF2B5EF4-FFF2-40B4-BE49-F238E27FC236}">
                <a16:creationId xmlns:a16="http://schemas.microsoft.com/office/drawing/2014/main" id="{58356E52-CC26-42DB-AB41-5A465E91B995}"/>
              </a:ext>
            </a:extLst>
          </p:cNvPr>
          <p:cNvSpPr/>
          <p:nvPr/>
        </p:nvSpPr>
        <p:spPr>
          <a:xfrm>
            <a:off x="7671335" y="4743883"/>
            <a:ext cx="192502" cy="24622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6" name="文本框 35">
            <a:extLst>
              <a:ext uri="{FF2B5EF4-FFF2-40B4-BE49-F238E27FC236}">
                <a16:creationId xmlns:a16="http://schemas.microsoft.com/office/drawing/2014/main" id="{F6866677-6474-46E6-9909-FF2BB32B2FAE}"/>
              </a:ext>
            </a:extLst>
          </p:cNvPr>
          <p:cNvSpPr txBox="1"/>
          <p:nvPr/>
        </p:nvSpPr>
        <p:spPr>
          <a:xfrm>
            <a:off x="4612848" y="5336931"/>
            <a:ext cx="7435814" cy="1015663"/>
          </a:xfrm>
          <a:prstGeom prst="rect">
            <a:avLst/>
          </a:prstGeom>
          <a:noFill/>
        </p:spPr>
        <p:txBody>
          <a:bodyPr wrap="square">
            <a:spAutoFit/>
          </a:bodyPr>
          <a:lstStyle/>
          <a:p>
            <a:r>
              <a:rPr lang="zh-CN" altLang="en-US" sz="1000" dirty="0"/>
              <a:t>上述多种降维算法优缺点的对比，本文选择</a:t>
            </a:r>
            <a:r>
              <a:rPr lang="en-US" altLang="zh-CN" sz="1000" dirty="0"/>
              <a:t>MDS</a:t>
            </a:r>
            <a:r>
              <a:rPr lang="zh-CN" altLang="en-US" sz="1000" dirty="0"/>
              <a:t>算法用于描述多个</a:t>
            </a:r>
            <a:r>
              <a:rPr lang="en-US" altLang="zh-CN" sz="1000" dirty="0"/>
              <a:t>FBN</a:t>
            </a:r>
            <a:r>
              <a:rPr lang="zh-CN" altLang="en-US" sz="1000" dirty="0"/>
              <a:t>间的差异大小和整体分布：</a:t>
            </a:r>
          </a:p>
          <a:p>
            <a:r>
              <a:rPr lang="zh-CN" altLang="en-US" sz="1000" dirty="0"/>
              <a:t>（</a:t>
            </a:r>
            <a:r>
              <a:rPr lang="en-US" altLang="zh-CN" sz="1000" dirty="0"/>
              <a:t>1</a:t>
            </a:r>
            <a:r>
              <a:rPr lang="zh-CN" altLang="en-US" sz="1000" dirty="0"/>
              <a:t>）</a:t>
            </a:r>
            <a:r>
              <a:rPr lang="en-US" altLang="zh-CN" sz="1000" dirty="0"/>
              <a:t>MDS</a:t>
            </a:r>
            <a:r>
              <a:rPr lang="zh-CN" altLang="en-US" sz="1000" dirty="0"/>
              <a:t>算法将高维空间中数据样本间的相似度矩阵或距离矩阵作为输入，计算出每个数据样本在二维空间中的位置，并且尽可能地保留数据样本间的距离。高维空间中距离较大的数据样本在低维空间下的映射点距离也较大。</a:t>
            </a:r>
            <a:endParaRPr lang="en-US" altLang="zh-CN" sz="1000" dirty="0"/>
          </a:p>
          <a:p>
            <a:endParaRPr lang="zh-CN" altLang="en-US" sz="1000" dirty="0"/>
          </a:p>
          <a:p>
            <a:r>
              <a:rPr lang="zh-CN" altLang="en-US" sz="1000" dirty="0"/>
              <a:t>（</a:t>
            </a:r>
            <a:r>
              <a:rPr lang="en-US" altLang="zh-CN" sz="1000" dirty="0"/>
              <a:t>2</a:t>
            </a:r>
            <a:r>
              <a:rPr lang="zh-CN" altLang="en-US" sz="1000" dirty="0"/>
              <a:t>）</a:t>
            </a:r>
            <a:r>
              <a:rPr lang="en-US" altLang="zh-CN" sz="1000" dirty="0"/>
              <a:t>MDS</a:t>
            </a:r>
            <a:r>
              <a:rPr lang="zh-CN" altLang="en-US" sz="1000" dirty="0"/>
              <a:t>算法使用距离矩阵作为算法的输入，可以方便地应用多种距离度量作为算法输入。该优点便于通过输入</a:t>
            </a:r>
            <a:r>
              <a:rPr lang="en-US" altLang="zh-CN" sz="1000" dirty="0"/>
              <a:t>FBN</a:t>
            </a:r>
            <a:r>
              <a:rPr lang="zh-CN" altLang="en-US" sz="1000" dirty="0"/>
              <a:t>间不同角度的距离矩阵，对多个</a:t>
            </a:r>
            <a:r>
              <a:rPr lang="en-US" altLang="zh-CN" sz="1000" dirty="0"/>
              <a:t>FBN</a:t>
            </a:r>
            <a:r>
              <a:rPr lang="zh-CN" altLang="en-US" sz="1000" dirty="0"/>
              <a:t>间的多种差异进行直观分析。</a:t>
            </a:r>
          </a:p>
        </p:txBody>
      </p:sp>
    </p:spTree>
    <p:extLst>
      <p:ext uri="{BB962C8B-B14F-4D97-AF65-F5344CB8AC3E}">
        <p14:creationId xmlns:p14="http://schemas.microsoft.com/office/powerpoint/2010/main" val="348471010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5" y="138723"/>
            <a:ext cx="6497389" cy="39467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功能性脑网络相似度算法</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CE27AF3-F422-430D-9CA9-7D7D63C5C2A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EF452B23-39E9-41BF-970F-264C8C789571}"/>
              </a:ext>
            </a:extLst>
          </p:cNvPr>
          <p:cNvGraphicFramePr>
            <a:graphicFrameLocks noChangeAspect="1"/>
          </p:cNvGraphicFramePr>
          <p:nvPr>
            <p:extLst>
              <p:ext uri="{D42A27DB-BD31-4B8C-83A1-F6EECF244321}">
                <p14:modId xmlns:p14="http://schemas.microsoft.com/office/powerpoint/2010/main" val="586286258"/>
              </p:ext>
            </p:extLst>
          </p:nvPr>
        </p:nvGraphicFramePr>
        <p:xfrm>
          <a:off x="259545" y="2967348"/>
          <a:ext cx="5582329" cy="3649351"/>
        </p:xfrm>
        <a:graphic>
          <a:graphicData uri="http://schemas.openxmlformats.org/presentationml/2006/ole">
            <mc:AlternateContent xmlns:mc="http://schemas.openxmlformats.org/markup-compatibility/2006">
              <mc:Choice xmlns:v="urn:schemas-microsoft-com:vml" Requires="v">
                <p:oleObj name="Visio" r:id="rId3" imgW="10071223" imgH="5016588" progId="Visio.Drawing.15">
                  <p:embed/>
                </p:oleObj>
              </mc:Choice>
              <mc:Fallback>
                <p:oleObj name="Visio" r:id="rId3" imgW="10071223" imgH="501658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5" y="2967348"/>
                        <a:ext cx="5582329" cy="3649351"/>
                      </a:xfrm>
                      <a:prstGeom prst="rect">
                        <a:avLst/>
                      </a:prstGeom>
                      <a:noFill/>
                      <a:ln>
                        <a:solidFill>
                          <a:schemeClr val="tx1"/>
                        </a:solidFill>
                        <a:prstDash val="dash"/>
                      </a:ln>
                    </p:spPr>
                  </p:pic>
                </p:oleObj>
              </mc:Fallback>
            </mc:AlternateContent>
          </a:graphicData>
        </a:graphic>
      </p:graphicFrame>
      <p:pic>
        <p:nvPicPr>
          <p:cNvPr id="10" name="图片 9">
            <a:extLst>
              <a:ext uri="{FF2B5EF4-FFF2-40B4-BE49-F238E27FC236}">
                <a16:creationId xmlns:a16="http://schemas.microsoft.com/office/drawing/2014/main" id="{F05F7A81-D224-4E52-981D-862CC7BD9060}"/>
              </a:ext>
            </a:extLst>
          </p:cNvPr>
          <p:cNvPicPr>
            <a:picLocks noChangeAspect="1"/>
          </p:cNvPicPr>
          <p:nvPr/>
        </p:nvPicPr>
        <p:blipFill>
          <a:blip r:embed="rId5"/>
          <a:stretch>
            <a:fillRect/>
          </a:stretch>
        </p:blipFill>
        <p:spPr>
          <a:xfrm>
            <a:off x="5385476" y="1128791"/>
            <a:ext cx="1525274" cy="841779"/>
          </a:xfrm>
          <a:prstGeom prst="rect">
            <a:avLst/>
          </a:prstGeom>
        </p:spPr>
      </p:pic>
      <p:sp>
        <p:nvSpPr>
          <p:cNvPr id="19" name="矩形 18">
            <a:extLst>
              <a:ext uri="{FF2B5EF4-FFF2-40B4-BE49-F238E27FC236}">
                <a16:creationId xmlns:a16="http://schemas.microsoft.com/office/drawing/2014/main" id="{584A3686-6D7F-42E9-9AED-537A3AE8572F}"/>
              </a:ext>
            </a:extLst>
          </p:cNvPr>
          <p:cNvSpPr/>
          <p:nvPr/>
        </p:nvSpPr>
        <p:spPr>
          <a:xfrm>
            <a:off x="259545" y="785553"/>
            <a:ext cx="4702342" cy="152825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449E07B5-3F2C-45E2-9DC2-431D88296AEF}"/>
              </a:ext>
            </a:extLst>
          </p:cNvPr>
          <p:cNvCxnSpPr>
            <a:cxnSpLocks/>
          </p:cNvCxnSpPr>
          <p:nvPr/>
        </p:nvCxnSpPr>
        <p:spPr>
          <a:xfrm>
            <a:off x="1245316" y="1679350"/>
            <a:ext cx="9559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矩形 20">
            <a:extLst>
              <a:ext uri="{FF2B5EF4-FFF2-40B4-BE49-F238E27FC236}">
                <a16:creationId xmlns:a16="http://schemas.microsoft.com/office/drawing/2014/main" id="{E6A9E3C5-B49E-4C6D-9566-0FC227E8E53F}"/>
              </a:ext>
            </a:extLst>
          </p:cNvPr>
          <p:cNvSpPr/>
          <p:nvPr/>
        </p:nvSpPr>
        <p:spPr>
          <a:xfrm>
            <a:off x="2800691" y="921278"/>
            <a:ext cx="1918174" cy="13134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2CEAB46-4249-4277-9EFB-92386416AFAD}"/>
              </a:ext>
            </a:extLst>
          </p:cNvPr>
          <p:cNvSpPr/>
          <p:nvPr/>
        </p:nvSpPr>
        <p:spPr>
          <a:xfrm>
            <a:off x="3118921" y="1144630"/>
            <a:ext cx="97443" cy="78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C139B77-E2EC-479B-8F16-00039CED5816}"/>
              </a:ext>
            </a:extLst>
          </p:cNvPr>
          <p:cNvSpPr/>
          <p:nvPr/>
        </p:nvSpPr>
        <p:spPr>
          <a:xfrm>
            <a:off x="3142389" y="1465963"/>
            <a:ext cx="97443" cy="78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E4419DF-52EF-46A2-9DB0-AADCB19687AC}"/>
              </a:ext>
            </a:extLst>
          </p:cNvPr>
          <p:cNvSpPr/>
          <p:nvPr/>
        </p:nvSpPr>
        <p:spPr>
          <a:xfrm>
            <a:off x="3662335" y="1179343"/>
            <a:ext cx="97443" cy="78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B23B05D-3435-4438-B871-008B0C9A98FA}"/>
              </a:ext>
            </a:extLst>
          </p:cNvPr>
          <p:cNvSpPr/>
          <p:nvPr/>
        </p:nvSpPr>
        <p:spPr>
          <a:xfrm>
            <a:off x="3271321" y="1949013"/>
            <a:ext cx="97443" cy="78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D466FE2-53F1-4D4F-A406-0BF468CB4B75}"/>
              </a:ext>
            </a:extLst>
          </p:cNvPr>
          <p:cNvSpPr/>
          <p:nvPr/>
        </p:nvSpPr>
        <p:spPr>
          <a:xfrm>
            <a:off x="3953470" y="1456931"/>
            <a:ext cx="97443" cy="78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9CD2E67-F70B-4DFA-960F-95A38A7CB01A}"/>
              </a:ext>
            </a:extLst>
          </p:cNvPr>
          <p:cNvSpPr/>
          <p:nvPr/>
        </p:nvSpPr>
        <p:spPr>
          <a:xfrm>
            <a:off x="3781046" y="1861360"/>
            <a:ext cx="97443" cy="78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B8D75A47-8791-4D7F-86E4-EC93D61FE4C1}"/>
              </a:ext>
            </a:extLst>
          </p:cNvPr>
          <p:cNvSpPr/>
          <p:nvPr/>
        </p:nvSpPr>
        <p:spPr>
          <a:xfrm>
            <a:off x="4490521" y="1655314"/>
            <a:ext cx="97443" cy="78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49E1796-2751-4FE8-A2E6-FC2647F4232B}"/>
              </a:ext>
            </a:extLst>
          </p:cNvPr>
          <p:cNvSpPr/>
          <p:nvPr/>
        </p:nvSpPr>
        <p:spPr>
          <a:xfrm>
            <a:off x="4251494" y="2036666"/>
            <a:ext cx="97443" cy="78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74ECC8C-78DC-4938-A181-C5DBB6C6191C}"/>
              </a:ext>
            </a:extLst>
          </p:cNvPr>
          <p:cNvSpPr/>
          <p:nvPr/>
        </p:nvSpPr>
        <p:spPr>
          <a:xfrm>
            <a:off x="4437582" y="1122104"/>
            <a:ext cx="97443" cy="78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8831FF5-EAC6-4214-83D2-C94A9E80FB5D}"/>
              </a:ext>
            </a:extLst>
          </p:cNvPr>
          <p:cNvSpPr txBox="1"/>
          <p:nvPr/>
        </p:nvSpPr>
        <p:spPr>
          <a:xfrm>
            <a:off x="1391353" y="1420537"/>
            <a:ext cx="782197" cy="246221"/>
          </a:xfrm>
          <a:prstGeom prst="rect">
            <a:avLst/>
          </a:prstGeom>
          <a:noFill/>
        </p:spPr>
        <p:txBody>
          <a:bodyPr wrap="square" rtlCol="0">
            <a:spAutoFit/>
          </a:bodyPr>
          <a:lstStyle/>
          <a:p>
            <a:r>
              <a:rPr lang="en-US" altLang="zh-CN" sz="1000" dirty="0"/>
              <a:t>MDS</a:t>
            </a:r>
            <a:r>
              <a:rPr lang="zh-CN" altLang="en-US" sz="1000" dirty="0"/>
              <a:t>算法</a:t>
            </a:r>
          </a:p>
        </p:txBody>
      </p:sp>
      <p:pic>
        <p:nvPicPr>
          <p:cNvPr id="34" name="图片 33">
            <a:extLst>
              <a:ext uri="{FF2B5EF4-FFF2-40B4-BE49-F238E27FC236}">
                <a16:creationId xmlns:a16="http://schemas.microsoft.com/office/drawing/2014/main" id="{A52FBD05-ACE3-4FEE-8A46-2A4B41D6BFF6}"/>
              </a:ext>
            </a:extLst>
          </p:cNvPr>
          <p:cNvPicPr>
            <a:picLocks noChangeAspect="1"/>
          </p:cNvPicPr>
          <p:nvPr/>
        </p:nvPicPr>
        <p:blipFill>
          <a:blip r:embed="rId6"/>
          <a:stretch>
            <a:fillRect/>
          </a:stretch>
        </p:blipFill>
        <p:spPr>
          <a:xfrm>
            <a:off x="372632" y="919539"/>
            <a:ext cx="607705" cy="1360356"/>
          </a:xfrm>
          <a:prstGeom prst="rect">
            <a:avLst/>
          </a:prstGeom>
        </p:spPr>
      </p:pic>
      <p:sp>
        <p:nvSpPr>
          <p:cNvPr id="39" name="箭头: 右 38">
            <a:extLst>
              <a:ext uri="{FF2B5EF4-FFF2-40B4-BE49-F238E27FC236}">
                <a16:creationId xmlns:a16="http://schemas.microsoft.com/office/drawing/2014/main" id="{286F1F1E-097A-4BA6-89FD-AC03D9783E68}"/>
              </a:ext>
            </a:extLst>
          </p:cNvPr>
          <p:cNvSpPr/>
          <p:nvPr/>
        </p:nvSpPr>
        <p:spPr>
          <a:xfrm>
            <a:off x="5054727" y="1537331"/>
            <a:ext cx="297929" cy="732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0" name="文本框 39">
            <a:extLst>
              <a:ext uri="{FF2B5EF4-FFF2-40B4-BE49-F238E27FC236}">
                <a16:creationId xmlns:a16="http://schemas.microsoft.com/office/drawing/2014/main" id="{BA155E9A-B978-420E-B06B-56F196FE3064}"/>
              </a:ext>
            </a:extLst>
          </p:cNvPr>
          <p:cNvSpPr txBox="1"/>
          <p:nvPr/>
        </p:nvSpPr>
        <p:spPr>
          <a:xfrm>
            <a:off x="6855852" y="1276585"/>
            <a:ext cx="737333"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sp>
        <p:nvSpPr>
          <p:cNvPr id="41" name="箭头: 右 40">
            <a:extLst>
              <a:ext uri="{FF2B5EF4-FFF2-40B4-BE49-F238E27FC236}">
                <a16:creationId xmlns:a16="http://schemas.microsoft.com/office/drawing/2014/main" id="{54AA2B58-CAC6-405D-90D6-B76009C79FE6}"/>
              </a:ext>
            </a:extLst>
          </p:cNvPr>
          <p:cNvSpPr/>
          <p:nvPr/>
        </p:nvSpPr>
        <p:spPr>
          <a:xfrm>
            <a:off x="7215650" y="1507012"/>
            <a:ext cx="297929" cy="732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2" name="文本框 41">
            <a:extLst>
              <a:ext uri="{FF2B5EF4-FFF2-40B4-BE49-F238E27FC236}">
                <a16:creationId xmlns:a16="http://schemas.microsoft.com/office/drawing/2014/main" id="{CAEADCD2-C414-456C-8CCB-D033931AE128}"/>
              </a:ext>
            </a:extLst>
          </p:cNvPr>
          <p:cNvSpPr txBox="1"/>
          <p:nvPr/>
        </p:nvSpPr>
        <p:spPr>
          <a:xfrm>
            <a:off x="7845129" y="1393332"/>
            <a:ext cx="3292642" cy="369332"/>
          </a:xfrm>
          <a:prstGeom prst="rect">
            <a:avLst/>
          </a:prstGeom>
          <a:noFill/>
        </p:spPr>
        <p:txBody>
          <a:bodyPr wrap="square" rtlCol="0">
            <a:spAutoFit/>
          </a:bodyPr>
          <a:lstStyle/>
          <a:p>
            <a:r>
              <a:rPr lang="zh-CN" altLang="en-US" dirty="0"/>
              <a:t>功能性脑网络间的相似度问题</a:t>
            </a:r>
          </a:p>
        </p:txBody>
      </p:sp>
      <p:sp>
        <p:nvSpPr>
          <p:cNvPr id="45" name="文本框 44">
            <a:extLst>
              <a:ext uri="{FF2B5EF4-FFF2-40B4-BE49-F238E27FC236}">
                <a16:creationId xmlns:a16="http://schemas.microsoft.com/office/drawing/2014/main" id="{A815352F-86B4-4CF9-ADE1-BD23F8C2BE0E}"/>
              </a:ext>
            </a:extLst>
          </p:cNvPr>
          <p:cNvSpPr txBox="1"/>
          <p:nvPr/>
        </p:nvSpPr>
        <p:spPr>
          <a:xfrm>
            <a:off x="7580460" y="3055774"/>
            <a:ext cx="3821979" cy="400101"/>
          </a:xfrm>
          <a:prstGeom prst="rect">
            <a:avLst/>
          </a:prstGeom>
          <a:noFill/>
        </p:spPr>
        <p:txBody>
          <a:bodyPr wrap="square">
            <a:spAutoFit/>
          </a:bodyPr>
          <a:lstStyle/>
          <a:p>
            <a:pPr algn="ctr"/>
            <a:r>
              <a:rPr lang="zh-CN" altLang="en-US" sz="1000" dirty="0"/>
              <a:t>当前对脑网络相似度的研究相对有限，并且多为从</a:t>
            </a:r>
            <a:r>
              <a:rPr lang="en-US" altLang="zh-CN" sz="1000" dirty="0"/>
              <a:t>FBN</a:t>
            </a:r>
            <a:r>
              <a:rPr lang="zh-CN" altLang="en-US" sz="1000" dirty="0"/>
              <a:t>的某个单一角度计算相似度，考虑不够全面</a:t>
            </a:r>
          </a:p>
        </p:txBody>
      </p:sp>
      <p:sp>
        <p:nvSpPr>
          <p:cNvPr id="46" name="箭头: 右 45">
            <a:extLst>
              <a:ext uri="{FF2B5EF4-FFF2-40B4-BE49-F238E27FC236}">
                <a16:creationId xmlns:a16="http://schemas.microsoft.com/office/drawing/2014/main" id="{64B71E3E-98CA-45D8-8291-04668FE7AB25}"/>
              </a:ext>
            </a:extLst>
          </p:cNvPr>
          <p:cNvSpPr/>
          <p:nvPr/>
        </p:nvSpPr>
        <p:spPr>
          <a:xfrm rot="5400000">
            <a:off x="9439321" y="2115441"/>
            <a:ext cx="297929" cy="732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7" name="矩形 46">
            <a:extLst>
              <a:ext uri="{FF2B5EF4-FFF2-40B4-BE49-F238E27FC236}">
                <a16:creationId xmlns:a16="http://schemas.microsoft.com/office/drawing/2014/main" id="{2566C559-B5A1-417A-B69D-0709FCFB39A9}"/>
              </a:ext>
            </a:extLst>
          </p:cNvPr>
          <p:cNvSpPr/>
          <p:nvPr/>
        </p:nvSpPr>
        <p:spPr>
          <a:xfrm>
            <a:off x="6526279" y="2768601"/>
            <a:ext cx="5522384" cy="384809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A3F9DD5B-4B6A-4745-9E0B-A4A6D8E27218}"/>
              </a:ext>
            </a:extLst>
          </p:cNvPr>
          <p:cNvSpPr/>
          <p:nvPr/>
        </p:nvSpPr>
        <p:spPr>
          <a:xfrm rot="10800000">
            <a:off x="5917837" y="4724772"/>
            <a:ext cx="457691" cy="16265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cxnSp>
        <p:nvCxnSpPr>
          <p:cNvPr id="50" name="直接箭头连接符 49">
            <a:extLst>
              <a:ext uri="{FF2B5EF4-FFF2-40B4-BE49-F238E27FC236}">
                <a16:creationId xmlns:a16="http://schemas.microsoft.com/office/drawing/2014/main" id="{98EC9A5C-44ED-43DF-9CD9-20A9D53890D4}"/>
              </a:ext>
            </a:extLst>
          </p:cNvPr>
          <p:cNvCxnSpPr>
            <a:cxnSpLocks/>
          </p:cNvCxnSpPr>
          <p:nvPr/>
        </p:nvCxnSpPr>
        <p:spPr>
          <a:xfrm flipH="1">
            <a:off x="8242188" y="3570714"/>
            <a:ext cx="863385" cy="528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94D39BC5-9B06-43CF-832F-076460EF8BFD}"/>
              </a:ext>
            </a:extLst>
          </p:cNvPr>
          <p:cNvSpPr txBox="1"/>
          <p:nvPr/>
        </p:nvSpPr>
        <p:spPr>
          <a:xfrm>
            <a:off x="6680708" y="4261762"/>
            <a:ext cx="1993173" cy="861774"/>
          </a:xfrm>
          <a:prstGeom prst="rect">
            <a:avLst/>
          </a:prstGeom>
          <a:noFill/>
        </p:spPr>
        <p:txBody>
          <a:bodyPr wrap="square">
            <a:spAutoFit/>
          </a:bodyPr>
          <a:lstStyle/>
          <a:p>
            <a:r>
              <a:rPr lang="zh-CN" altLang="en-US" sz="1000" dirty="0"/>
              <a:t>一种常用的思路是是从脑网络中提取重要特征构成向量，用于计算脑网络间的相似性，例如脑网络参数、连接权值进行相似性对比等等</a:t>
            </a:r>
          </a:p>
        </p:txBody>
      </p:sp>
      <p:cxnSp>
        <p:nvCxnSpPr>
          <p:cNvPr id="59" name="直接箭头连接符 58">
            <a:extLst>
              <a:ext uri="{FF2B5EF4-FFF2-40B4-BE49-F238E27FC236}">
                <a16:creationId xmlns:a16="http://schemas.microsoft.com/office/drawing/2014/main" id="{4211006B-F943-4F87-AA75-F046167D0AC6}"/>
              </a:ext>
            </a:extLst>
          </p:cNvPr>
          <p:cNvCxnSpPr>
            <a:cxnSpLocks/>
          </p:cNvCxnSpPr>
          <p:nvPr/>
        </p:nvCxnSpPr>
        <p:spPr>
          <a:xfrm>
            <a:off x="9789979" y="3570714"/>
            <a:ext cx="1031503" cy="528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9087629D-5707-432B-AB2A-E1A714A38D7D}"/>
              </a:ext>
            </a:extLst>
          </p:cNvPr>
          <p:cNvSpPr txBox="1"/>
          <p:nvPr/>
        </p:nvSpPr>
        <p:spPr>
          <a:xfrm>
            <a:off x="9491449" y="4253906"/>
            <a:ext cx="2654182" cy="861774"/>
          </a:xfrm>
          <a:prstGeom prst="rect">
            <a:avLst/>
          </a:prstGeom>
          <a:noFill/>
        </p:spPr>
        <p:txBody>
          <a:bodyPr wrap="square">
            <a:spAutoFit/>
          </a:bodyPr>
          <a:lstStyle/>
          <a:p>
            <a:r>
              <a:rPr lang="en-US" altLang="zh-CN" sz="1000" dirty="0"/>
              <a:t>FBN</a:t>
            </a:r>
            <a:r>
              <a:rPr lang="zh-CN" altLang="en-US" sz="1000" dirty="0"/>
              <a:t>以网络的形式对脑区间的功能交互进行表示，具有网络拓扑结构特征。研究发现疾病或特定任务会让</a:t>
            </a:r>
            <a:r>
              <a:rPr lang="en-US" altLang="zh-CN" sz="1000" dirty="0"/>
              <a:t>FBN</a:t>
            </a:r>
            <a:r>
              <a:rPr lang="zh-CN" altLang="en-US" sz="1000" dirty="0"/>
              <a:t>的拓扑结构发生改变，所以从网络拓扑结构的角度也可以衡量</a:t>
            </a:r>
            <a:r>
              <a:rPr lang="en-US" altLang="zh-CN" sz="1000" dirty="0"/>
              <a:t>FBN</a:t>
            </a:r>
            <a:r>
              <a:rPr lang="zh-CN" altLang="en-US" sz="1000" dirty="0"/>
              <a:t>之间的相似度</a:t>
            </a:r>
          </a:p>
        </p:txBody>
      </p:sp>
      <p:sp>
        <p:nvSpPr>
          <p:cNvPr id="66" name="文本框 65">
            <a:extLst>
              <a:ext uri="{FF2B5EF4-FFF2-40B4-BE49-F238E27FC236}">
                <a16:creationId xmlns:a16="http://schemas.microsoft.com/office/drawing/2014/main" id="{585350EA-A8D9-43AE-980B-2EECE5A7F706}"/>
              </a:ext>
            </a:extLst>
          </p:cNvPr>
          <p:cNvSpPr txBox="1"/>
          <p:nvPr/>
        </p:nvSpPr>
        <p:spPr>
          <a:xfrm>
            <a:off x="5917836" y="4478551"/>
            <a:ext cx="741606" cy="246221"/>
          </a:xfrm>
          <a:prstGeom prst="rect">
            <a:avLst/>
          </a:prstGeom>
          <a:noFill/>
        </p:spPr>
        <p:txBody>
          <a:bodyPr wrap="square" rtlCol="0">
            <a:spAutoFit/>
          </a:bodyPr>
          <a:lstStyle/>
          <a:p>
            <a:r>
              <a:rPr lang="zh-CN" altLang="en-US" sz="1000" dirty="0">
                <a:solidFill>
                  <a:srgbClr val="FF0000"/>
                </a:solidFill>
              </a:rPr>
              <a:t>相结合</a:t>
            </a:r>
          </a:p>
        </p:txBody>
      </p:sp>
    </p:spTree>
    <p:extLst>
      <p:ext uri="{BB962C8B-B14F-4D97-AF65-F5344CB8AC3E}">
        <p14:creationId xmlns:p14="http://schemas.microsoft.com/office/powerpoint/2010/main" val="146124951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2"/>
            <a:ext cx="7549924" cy="50596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基于脑网络连通权值的相似度算法</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CF2CDB52-BDB1-4101-8E83-ECD2359DA3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DAC282CC-D591-44FE-8EE7-89301E0777EE}"/>
              </a:ext>
            </a:extLst>
          </p:cNvPr>
          <p:cNvGraphicFramePr>
            <a:graphicFrameLocks noChangeAspect="1"/>
          </p:cNvGraphicFramePr>
          <p:nvPr>
            <p:extLst>
              <p:ext uri="{D42A27DB-BD31-4B8C-83A1-F6EECF244321}">
                <p14:modId xmlns:p14="http://schemas.microsoft.com/office/powerpoint/2010/main" val="1748075563"/>
              </p:ext>
            </p:extLst>
          </p:nvPr>
        </p:nvGraphicFramePr>
        <p:xfrm>
          <a:off x="535017" y="3384250"/>
          <a:ext cx="6867376" cy="2676020"/>
        </p:xfrm>
        <a:graphic>
          <a:graphicData uri="http://schemas.openxmlformats.org/presentationml/2006/ole">
            <mc:AlternateContent xmlns:mc="http://schemas.openxmlformats.org/markup-compatibility/2006">
              <mc:Choice xmlns:v="urn:schemas-microsoft-com:vml" Requires="v">
                <p:oleObj name="Visio" r:id="rId3" imgW="8940800" imgH="3816438" progId="Visio.Drawing.15">
                  <p:embed/>
                </p:oleObj>
              </mc:Choice>
              <mc:Fallback>
                <p:oleObj name="Visio" r:id="rId3" imgW="8940800" imgH="381643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17" y="3384250"/>
                        <a:ext cx="6867376" cy="2676020"/>
                      </a:xfrm>
                      <a:prstGeom prst="rect">
                        <a:avLst/>
                      </a:prstGeom>
                      <a:noFill/>
                    </p:spPr>
                  </p:pic>
                </p:oleObj>
              </mc:Fallback>
            </mc:AlternateContent>
          </a:graphicData>
        </a:graphic>
      </p:graphicFrame>
      <p:sp>
        <p:nvSpPr>
          <p:cNvPr id="11" name="Rectangle 4">
            <a:extLst>
              <a:ext uri="{FF2B5EF4-FFF2-40B4-BE49-F238E27FC236}">
                <a16:creationId xmlns:a16="http://schemas.microsoft.com/office/drawing/2014/main" id="{2BE9C5E4-4D31-4FA4-849E-64D83DA918A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8902AD62-BD0E-4707-934C-C7DED1EF99F3}"/>
              </a:ext>
            </a:extLst>
          </p:cNvPr>
          <p:cNvSpPr txBox="1"/>
          <p:nvPr/>
        </p:nvSpPr>
        <p:spPr>
          <a:xfrm>
            <a:off x="2265497" y="6213309"/>
            <a:ext cx="2746288" cy="246221"/>
          </a:xfrm>
          <a:prstGeom prst="rect">
            <a:avLst/>
          </a:prstGeom>
          <a:noFill/>
        </p:spPr>
        <p:txBody>
          <a:bodyPr wrap="square">
            <a:spAutoFit/>
          </a:bodyPr>
          <a:lstStyle/>
          <a:p>
            <a:r>
              <a:rPr lang="zh-CN" altLang="en-US" sz="1000" dirty="0">
                <a:latin typeface="Times New Roman" panose="02020603050405020304" pitchFamily="18" charset="0"/>
                <a:cs typeface="Times New Roman" panose="02020603050405020304" pitchFamily="18" charset="0"/>
              </a:rPr>
              <a:t>基于功能连通权值</a:t>
            </a:r>
            <a:r>
              <a:rPr lang="zh-CN" altLang="zh-CN" sz="1000" dirty="0">
                <a:effectLst/>
                <a:latin typeface="Times New Roman" panose="02020603050405020304" pitchFamily="18" charset="0"/>
                <a:cs typeface="Times New Roman" panose="02020603050405020304" pitchFamily="18" charset="0"/>
              </a:rPr>
              <a:t>计算被试</a:t>
            </a:r>
            <a:r>
              <a:rPr lang="en-US" altLang="zh-CN" sz="1000" dirty="0">
                <a:effectLst/>
                <a:latin typeface="Times New Roman" panose="02020603050405020304" pitchFamily="18" charset="0"/>
                <a:cs typeface="Times New Roman" panose="02020603050405020304" pitchFamily="18" charset="0"/>
              </a:rPr>
              <a:t>H</a:t>
            </a:r>
            <a:r>
              <a:rPr lang="zh-CN" altLang="zh-CN" sz="1000" dirty="0">
                <a:effectLst/>
                <a:latin typeface="Times New Roman" panose="02020603050405020304" pitchFamily="18" charset="0"/>
                <a:cs typeface="Times New Roman" panose="02020603050405020304" pitchFamily="18" charset="0"/>
              </a:rPr>
              <a:t>和</a:t>
            </a:r>
            <a:r>
              <a:rPr lang="en-US" altLang="zh-CN" sz="1000" dirty="0">
                <a:effectLst/>
                <a:latin typeface="Times New Roman" panose="02020603050405020304" pitchFamily="18" charset="0"/>
                <a:cs typeface="Times New Roman" panose="02020603050405020304" pitchFamily="18" charset="0"/>
              </a:rPr>
              <a:t>I</a:t>
            </a:r>
            <a:r>
              <a:rPr lang="zh-CN" altLang="zh-CN" sz="1000" dirty="0">
                <a:effectLst/>
                <a:latin typeface="Times New Roman" panose="02020603050405020304" pitchFamily="18" charset="0"/>
                <a:cs typeface="Times New Roman" panose="02020603050405020304" pitchFamily="18" charset="0"/>
              </a:rPr>
              <a:t>的</a:t>
            </a:r>
            <a:r>
              <a:rPr lang="en-US" altLang="zh-CN" sz="1000" dirty="0">
                <a:effectLst/>
                <a:latin typeface="Times New Roman" panose="02020603050405020304" pitchFamily="18" charset="0"/>
                <a:cs typeface="Times New Roman" panose="02020603050405020304" pitchFamily="18" charset="0"/>
              </a:rPr>
              <a:t>FBN</a:t>
            </a:r>
            <a:r>
              <a:rPr lang="zh-CN" altLang="zh-CN" sz="1000" dirty="0">
                <a:effectLst/>
                <a:latin typeface="Times New Roman" panose="02020603050405020304" pitchFamily="18" charset="0"/>
                <a:cs typeface="Times New Roman" panose="02020603050405020304" pitchFamily="18" charset="0"/>
              </a:rPr>
              <a:t>相似度</a:t>
            </a:r>
            <a:endParaRPr lang="zh-CN" altLang="en-US" sz="1000" dirty="0">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DEA16C55-78BD-4317-8DE9-15ED5ACA3B3D}"/>
              </a:ext>
            </a:extLst>
          </p:cNvPr>
          <p:cNvPicPr>
            <a:picLocks noChangeAspect="1"/>
          </p:cNvPicPr>
          <p:nvPr/>
        </p:nvPicPr>
        <p:blipFill>
          <a:blip r:embed="rId5"/>
          <a:stretch>
            <a:fillRect/>
          </a:stretch>
        </p:blipFill>
        <p:spPr>
          <a:xfrm>
            <a:off x="669158" y="1258586"/>
            <a:ext cx="1603867" cy="1373008"/>
          </a:xfrm>
          <a:prstGeom prst="rect">
            <a:avLst/>
          </a:prstGeom>
        </p:spPr>
      </p:pic>
      <p:pic>
        <p:nvPicPr>
          <p:cNvPr id="23" name="图片 22">
            <a:extLst>
              <a:ext uri="{FF2B5EF4-FFF2-40B4-BE49-F238E27FC236}">
                <a16:creationId xmlns:a16="http://schemas.microsoft.com/office/drawing/2014/main" id="{F06FAB6B-F97A-407D-9A58-DCB190CB358B}"/>
              </a:ext>
            </a:extLst>
          </p:cNvPr>
          <p:cNvPicPr>
            <a:picLocks noChangeAspect="1"/>
          </p:cNvPicPr>
          <p:nvPr/>
        </p:nvPicPr>
        <p:blipFill>
          <a:blip r:embed="rId6"/>
          <a:stretch>
            <a:fillRect/>
          </a:stretch>
        </p:blipFill>
        <p:spPr>
          <a:xfrm>
            <a:off x="2706131" y="1367646"/>
            <a:ext cx="1458096" cy="1308197"/>
          </a:xfrm>
          <a:prstGeom prst="rect">
            <a:avLst/>
          </a:prstGeom>
        </p:spPr>
      </p:pic>
      <p:cxnSp>
        <p:nvCxnSpPr>
          <p:cNvPr id="27" name="直接箭头连接符 26">
            <a:extLst>
              <a:ext uri="{FF2B5EF4-FFF2-40B4-BE49-F238E27FC236}">
                <a16:creationId xmlns:a16="http://schemas.microsoft.com/office/drawing/2014/main" id="{8D8D6113-4552-456D-B200-E5F56A59BAF9}"/>
              </a:ext>
            </a:extLst>
          </p:cNvPr>
          <p:cNvCxnSpPr>
            <a:cxnSpLocks/>
          </p:cNvCxnSpPr>
          <p:nvPr/>
        </p:nvCxnSpPr>
        <p:spPr>
          <a:xfrm>
            <a:off x="2436120" y="1458097"/>
            <a:ext cx="690139" cy="210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956BA0FC-DD26-4A73-9B85-0771D26D807F}"/>
              </a:ext>
            </a:extLst>
          </p:cNvPr>
          <p:cNvSpPr/>
          <p:nvPr/>
        </p:nvSpPr>
        <p:spPr>
          <a:xfrm>
            <a:off x="596801" y="1258586"/>
            <a:ext cx="3678638" cy="14746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8F3752FB-86AD-4020-8314-AC56EAB46FC3}"/>
              </a:ext>
            </a:extLst>
          </p:cNvPr>
          <p:cNvSpPr/>
          <p:nvPr/>
        </p:nvSpPr>
        <p:spPr>
          <a:xfrm>
            <a:off x="362592" y="3168134"/>
            <a:ext cx="7212227" cy="34846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下 30">
            <a:extLst>
              <a:ext uri="{FF2B5EF4-FFF2-40B4-BE49-F238E27FC236}">
                <a16:creationId xmlns:a16="http://schemas.microsoft.com/office/drawing/2014/main" id="{63678A27-A7DF-45D6-9A88-AC76C6B27AB6}"/>
              </a:ext>
            </a:extLst>
          </p:cNvPr>
          <p:cNvSpPr/>
          <p:nvPr/>
        </p:nvSpPr>
        <p:spPr>
          <a:xfrm>
            <a:off x="2234605" y="2807093"/>
            <a:ext cx="61784" cy="28884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BB1E5922-4BE6-4107-A6B0-7B0AE1086318}"/>
              </a:ext>
            </a:extLst>
          </p:cNvPr>
          <p:cNvCxnSpPr>
            <a:cxnSpLocks/>
          </p:cNvCxnSpPr>
          <p:nvPr/>
        </p:nvCxnSpPr>
        <p:spPr>
          <a:xfrm flipH="1" flipV="1">
            <a:off x="1540892" y="2355275"/>
            <a:ext cx="530618" cy="2203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527016F-2E4F-40D9-BC89-946B16476103}"/>
              </a:ext>
            </a:extLst>
          </p:cNvPr>
          <p:cNvSpPr txBox="1"/>
          <p:nvPr/>
        </p:nvSpPr>
        <p:spPr>
          <a:xfrm>
            <a:off x="259546" y="753743"/>
            <a:ext cx="11652367" cy="400110"/>
          </a:xfrm>
          <a:prstGeom prst="rect">
            <a:avLst/>
          </a:prstGeom>
          <a:noFill/>
        </p:spPr>
        <p:txBody>
          <a:bodyPr wrap="square">
            <a:spAutoFit/>
          </a:bodyPr>
          <a:lstStyle/>
          <a:p>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一种常用的方法是从脑网络中提取重要特征构成向量，用于计算脑网络间的相似性。</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FBN</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最重要的特征之一就是脑区节点间的功能连通及其权值，它表示被试大脑区域之间的关联程度，用于寻找不同状态下脑区间关系的改变</a:t>
            </a:r>
            <a:endParaRPr lang="zh-CN" altLang="en-US" sz="1000" dirty="0"/>
          </a:p>
        </p:txBody>
      </p:sp>
      <p:sp>
        <p:nvSpPr>
          <p:cNvPr id="45" name="矩形: 圆角 44">
            <a:extLst>
              <a:ext uri="{FF2B5EF4-FFF2-40B4-BE49-F238E27FC236}">
                <a16:creationId xmlns:a16="http://schemas.microsoft.com/office/drawing/2014/main" id="{365868BB-9FAE-4AA2-93E4-B00FE343BB42}"/>
              </a:ext>
            </a:extLst>
          </p:cNvPr>
          <p:cNvSpPr/>
          <p:nvPr/>
        </p:nvSpPr>
        <p:spPr>
          <a:xfrm>
            <a:off x="4769707" y="1361274"/>
            <a:ext cx="2014151" cy="99400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200000"/>
              </a:lnSpc>
              <a:spcBef>
                <a:spcPts val="600"/>
              </a:spcBef>
              <a:spcAft>
                <a:spcPts val="600"/>
              </a:spcAft>
            </a:pPr>
            <a:r>
              <a:rPr lang="zh-CN" altLang="en-US" sz="1100" dirty="0"/>
              <a:t>对比相同两个脑区节点间连接的功能连通权值相似度 </a:t>
            </a:r>
          </a:p>
        </p:txBody>
      </p:sp>
      <p:sp>
        <p:nvSpPr>
          <p:cNvPr id="47" name="箭头: 左右 46">
            <a:extLst>
              <a:ext uri="{FF2B5EF4-FFF2-40B4-BE49-F238E27FC236}">
                <a16:creationId xmlns:a16="http://schemas.microsoft.com/office/drawing/2014/main" id="{E963BC33-252E-4716-A9AD-555243DD17A7}"/>
              </a:ext>
            </a:extLst>
          </p:cNvPr>
          <p:cNvSpPr/>
          <p:nvPr/>
        </p:nvSpPr>
        <p:spPr>
          <a:xfrm>
            <a:off x="4310050" y="1839992"/>
            <a:ext cx="433106" cy="21019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43360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5" y="138722"/>
            <a:ext cx="7265720"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基于脑网络拓扑结构的相似度算法</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a:extLst>
              <a:ext uri="{FF2B5EF4-FFF2-40B4-BE49-F238E27FC236}">
                <a16:creationId xmlns:a16="http://schemas.microsoft.com/office/drawing/2014/main" id="{7077094F-739A-4586-BFDA-E7812BFA87C9}"/>
              </a:ext>
            </a:extLst>
          </p:cNvPr>
          <p:cNvSpPr txBox="1"/>
          <p:nvPr/>
        </p:nvSpPr>
        <p:spPr>
          <a:xfrm>
            <a:off x="5359744" y="644691"/>
            <a:ext cx="4661586" cy="400110"/>
          </a:xfrm>
          <a:prstGeom prst="rect">
            <a:avLst/>
          </a:prstGeom>
          <a:noFill/>
        </p:spPr>
        <p:txBody>
          <a:bodyPr wrap="square">
            <a:spAutoFit/>
          </a:bodyPr>
          <a:lstStyle/>
          <a:p>
            <a:r>
              <a:rPr lang="en-US" altLang="zh-CN" sz="10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为了反映脑网络的多级拓扑特性，分别为网络</a:t>
            </a:r>
            <a:r>
              <a:rPr lang="en-US" altLang="zh-CN" sz="1000" dirty="0">
                <a:effectLst/>
                <a:latin typeface="Times New Roman" panose="02020603050405020304" pitchFamily="18" charset="0"/>
                <a:ea typeface="宋体" panose="02010600030101010101" pitchFamily="2" charset="-122"/>
              </a:rPr>
              <a:t>H</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000" dirty="0">
                <a:effectLst/>
                <a:latin typeface="Times New Roman" panose="02020603050405020304" pitchFamily="18" charset="0"/>
                <a:ea typeface="宋体" panose="02010600030101010101" pitchFamily="2" charset="-122"/>
              </a:rPr>
              <a:t>I</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上的每个节点构建一组子网络</a:t>
            </a:r>
            <a:endParaRPr lang="zh-CN" altLang="en-US" sz="1000" dirty="0"/>
          </a:p>
        </p:txBody>
      </p:sp>
      <p:pic>
        <p:nvPicPr>
          <p:cNvPr id="10" name="图片 9">
            <a:extLst>
              <a:ext uri="{FF2B5EF4-FFF2-40B4-BE49-F238E27FC236}">
                <a16:creationId xmlns:a16="http://schemas.microsoft.com/office/drawing/2014/main" id="{94EF03DC-93BC-4178-BE6F-2E1AF91FA7EF}"/>
              </a:ext>
            </a:extLst>
          </p:cNvPr>
          <p:cNvPicPr>
            <a:picLocks noChangeAspect="1"/>
          </p:cNvPicPr>
          <p:nvPr/>
        </p:nvPicPr>
        <p:blipFill>
          <a:blip r:embed="rId3"/>
          <a:stretch>
            <a:fillRect/>
          </a:stretch>
        </p:blipFill>
        <p:spPr>
          <a:xfrm>
            <a:off x="6434780" y="964824"/>
            <a:ext cx="2003211" cy="564840"/>
          </a:xfrm>
          <a:prstGeom prst="rect">
            <a:avLst/>
          </a:prstGeom>
        </p:spPr>
      </p:pic>
      <p:sp>
        <p:nvSpPr>
          <p:cNvPr id="18" name="文本框 17">
            <a:extLst>
              <a:ext uri="{FF2B5EF4-FFF2-40B4-BE49-F238E27FC236}">
                <a16:creationId xmlns:a16="http://schemas.microsoft.com/office/drawing/2014/main" id="{2E71A5D3-36A0-4E3D-BD83-FB9B81EC66D7}"/>
              </a:ext>
            </a:extLst>
          </p:cNvPr>
          <p:cNvSpPr txBox="1"/>
          <p:nvPr/>
        </p:nvSpPr>
        <p:spPr>
          <a:xfrm>
            <a:off x="5192089" y="1486722"/>
            <a:ext cx="4488591" cy="255196"/>
          </a:xfrm>
          <a:prstGeom prst="rect">
            <a:avLst/>
          </a:prstGeom>
          <a:noFill/>
        </p:spPr>
        <p:txBody>
          <a:bodyPr wrap="square">
            <a:spAutoFit/>
          </a:bodyPr>
          <a:lstStyle/>
          <a:p>
            <a:r>
              <a:rPr lang="en-US" altLang="zh-CN" sz="1000" dirty="0">
                <a:latin typeface="Times New Roman" panose="02020603050405020304" pitchFamily="18" charset="0"/>
                <a:cs typeface="Times New Roman" panose="02020603050405020304" pitchFamily="18" charset="0"/>
              </a:rPr>
              <a:t>     </a:t>
            </a:r>
            <a:r>
              <a:rPr lang="zh-CN" altLang="zh-CN" sz="1000" dirty="0">
                <a:effectLst/>
                <a:latin typeface="Times New Roman" panose="02020603050405020304" pitchFamily="18" charset="0"/>
                <a:cs typeface="Times New Roman" panose="02020603050405020304" pitchFamily="18" charset="0"/>
              </a:rPr>
              <a:t>对于有</a:t>
            </a:r>
            <a:r>
              <a:rPr lang="en-US" altLang="zh-CN" sz="1000" dirty="0">
                <a:effectLst/>
                <a:latin typeface="Times New Roman" panose="02020603050405020304" pitchFamily="18" charset="0"/>
                <a:cs typeface="Times New Roman" panose="02020603050405020304" pitchFamily="18" charset="0"/>
              </a:rPr>
              <a:t>n</a:t>
            </a:r>
            <a:r>
              <a:rPr lang="zh-CN" altLang="zh-CN" sz="1000" dirty="0">
                <a:effectLst/>
                <a:latin typeface="Times New Roman" panose="02020603050405020304" pitchFamily="18" charset="0"/>
                <a:cs typeface="Times New Roman" panose="02020603050405020304" pitchFamily="18" charset="0"/>
              </a:rPr>
              <a:t>个节点的脑网络</a:t>
            </a:r>
            <a:r>
              <a:rPr lang="en-US" altLang="zh-CN" sz="1000" dirty="0">
                <a:effectLst/>
                <a:latin typeface="Times New Roman" panose="02020603050405020304" pitchFamily="18" charset="0"/>
                <a:cs typeface="Times New Roman" panose="02020603050405020304" pitchFamily="18" charset="0"/>
              </a:rPr>
              <a:t>H</a:t>
            </a:r>
            <a:r>
              <a:rPr lang="zh-CN" altLang="zh-CN" sz="1000" dirty="0">
                <a:effectLst/>
                <a:latin typeface="Times New Roman" panose="02020603050405020304" pitchFamily="18" charset="0"/>
                <a:cs typeface="Times New Roman" panose="02020603050405020304" pitchFamily="18" charset="0"/>
              </a:rPr>
              <a:t>和</a:t>
            </a:r>
            <a:r>
              <a:rPr lang="en-US" altLang="zh-CN" sz="1000" dirty="0">
                <a:effectLst/>
                <a:latin typeface="Times New Roman" panose="02020603050405020304" pitchFamily="18" charset="0"/>
                <a:cs typeface="Times New Roman" panose="02020603050405020304" pitchFamily="18" charset="0"/>
              </a:rPr>
              <a:t>I</a:t>
            </a:r>
            <a:r>
              <a:rPr lang="zh-CN" altLang="zh-CN" sz="1000" dirty="0">
                <a:effectLst/>
                <a:latin typeface="Times New Roman" panose="02020603050405020304" pitchFamily="18" charset="0"/>
                <a:cs typeface="Times New Roman" panose="02020603050405020304" pitchFamily="18" charset="0"/>
              </a:rPr>
              <a:t>来说，我们可以分别得到</a:t>
            </a:r>
            <a:r>
              <a:rPr lang="en-US" altLang="zh-CN" sz="1000" dirty="0">
                <a:effectLst/>
                <a:latin typeface="Times New Roman" panose="02020603050405020304" pitchFamily="18" charset="0"/>
                <a:cs typeface="Times New Roman" panose="02020603050405020304" pitchFamily="18" charset="0"/>
              </a:rPr>
              <a:t>N</a:t>
            </a:r>
            <a:r>
              <a:rPr lang="zh-CN" altLang="zh-CN" sz="1000" dirty="0">
                <a:effectLst/>
                <a:latin typeface="Times New Roman" panose="02020603050405020304" pitchFamily="18" charset="0"/>
                <a:cs typeface="Times New Roman" panose="02020603050405020304" pitchFamily="18" charset="0"/>
              </a:rPr>
              <a:t>组子网络集：</a:t>
            </a:r>
            <a:endParaRPr lang="zh-CN" altLang="en-US" sz="1000"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C4184553-E1E0-4045-9852-293EF2D294FF}"/>
              </a:ext>
            </a:extLst>
          </p:cNvPr>
          <p:cNvPicPr>
            <a:picLocks noChangeAspect="1"/>
          </p:cNvPicPr>
          <p:nvPr/>
        </p:nvPicPr>
        <p:blipFill>
          <a:blip r:embed="rId4"/>
          <a:stretch>
            <a:fillRect/>
          </a:stretch>
        </p:blipFill>
        <p:spPr>
          <a:xfrm>
            <a:off x="6395232" y="1774296"/>
            <a:ext cx="1776047" cy="517741"/>
          </a:xfrm>
          <a:prstGeom prst="rect">
            <a:avLst/>
          </a:prstGeom>
        </p:spPr>
      </p:pic>
      <p:sp>
        <p:nvSpPr>
          <p:cNvPr id="22" name="文本框 21">
            <a:extLst>
              <a:ext uri="{FF2B5EF4-FFF2-40B4-BE49-F238E27FC236}">
                <a16:creationId xmlns:a16="http://schemas.microsoft.com/office/drawing/2014/main" id="{5755CF44-F4CC-4DE3-BB91-FC23F0C59619}"/>
              </a:ext>
            </a:extLst>
          </p:cNvPr>
          <p:cNvSpPr txBox="1"/>
          <p:nvPr/>
        </p:nvSpPr>
        <p:spPr>
          <a:xfrm>
            <a:off x="5359744" y="2283148"/>
            <a:ext cx="4859294" cy="255195"/>
          </a:xfrm>
          <a:prstGeom prst="rect">
            <a:avLst/>
          </a:prstGeom>
          <a:noFill/>
        </p:spPr>
        <p:txBody>
          <a:bodyPr wrap="square">
            <a:spAutoFit/>
          </a:bodyPr>
          <a:lstStyle/>
          <a:p>
            <a:r>
              <a:rPr lang="en-US" altLang="zh-CN" sz="1000" dirty="0">
                <a:latin typeface="Times New Roman" panose="02020603050405020304" pitchFamily="18" charset="0"/>
                <a:cs typeface="Times New Roman" panose="02020603050405020304" pitchFamily="18" charset="0"/>
              </a:rPr>
              <a:t>2</a:t>
            </a:r>
            <a:r>
              <a:rPr lang="zh-CN" altLang="en-US" sz="1000" dirty="0">
                <a:latin typeface="Times New Roman" panose="02020603050405020304" pitchFamily="18" charset="0"/>
                <a:cs typeface="Times New Roman" panose="02020603050405020304" pitchFamily="18" charset="0"/>
              </a:rPr>
              <a:t>）计算脑网络</a:t>
            </a:r>
            <a:r>
              <a:rPr lang="en-US" altLang="zh-CN" sz="1000" dirty="0">
                <a:latin typeface="Times New Roman" panose="02020603050405020304" pitchFamily="18" charset="0"/>
                <a:cs typeface="Times New Roman" panose="02020603050405020304" pitchFamily="18" charset="0"/>
              </a:rPr>
              <a:t>H</a:t>
            </a:r>
            <a:r>
              <a:rPr lang="zh-CN" altLang="en-US" sz="1000" dirty="0">
                <a:latin typeface="Times New Roman" panose="02020603050405020304" pitchFamily="18" charset="0"/>
                <a:cs typeface="Times New Roman" panose="02020603050405020304" pitchFamily="18" charset="0"/>
              </a:rPr>
              <a:t>和</a:t>
            </a:r>
            <a:r>
              <a:rPr lang="en-US" altLang="zh-CN" sz="1000" dirty="0">
                <a:latin typeface="Times New Roman" panose="02020603050405020304" pitchFamily="18" charset="0"/>
                <a:cs typeface="Times New Roman" panose="02020603050405020304" pitchFamily="18" charset="0"/>
              </a:rPr>
              <a:t>I</a:t>
            </a:r>
            <a:r>
              <a:rPr lang="zh-CN" altLang="en-US" sz="1000" dirty="0">
                <a:latin typeface="Times New Roman" panose="02020603050405020304" pitchFamily="18" charset="0"/>
                <a:cs typeface="Times New Roman" panose="02020603050405020304" pitchFamily="18" charset="0"/>
              </a:rPr>
              <a:t>同一节点的所有子网络的相似度，将其作为该节点的相似度</a:t>
            </a:r>
          </a:p>
        </p:txBody>
      </p:sp>
      <p:pic>
        <p:nvPicPr>
          <p:cNvPr id="20" name="图片 19">
            <a:extLst>
              <a:ext uri="{FF2B5EF4-FFF2-40B4-BE49-F238E27FC236}">
                <a16:creationId xmlns:a16="http://schemas.microsoft.com/office/drawing/2014/main" id="{F3B60E09-51F4-42E9-8C61-6753212FB862}"/>
              </a:ext>
            </a:extLst>
          </p:cNvPr>
          <p:cNvPicPr>
            <a:picLocks noChangeAspect="1"/>
          </p:cNvPicPr>
          <p:nvPr/>
        </p:nvPicPr>
        <p:blipFill>
          <a:blip r:embed="rId5"/>
          <a:stretch>
            <a:fillRect/>
          </a:stretch>
        </p:blipFill>
        <p:spPr>
          <a:xfrm>
            <a:off x="6395232" y="2448194"/>
            <a:ext cx="1948056" cy="493257"/>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F986518-19F5-43B7-A7A9-AA1AAE4CB6F1}"/>
                  </a:ext>
                </a:extLst>
              </p:cNvPr>
              <p:cNvSpPr txBox="1"/>
              <p:nvPr/>
            </p:nvSpPr>
            <p:spPr>
              <a:xfrm>
                <a:off x="5359744" y="2889862"/>
                <a:ext cx="5374481" cy="475612"/>
              </a:xfrm>
              <a:prstGeom prst="rect">
                <a:avLst/>
              </a:prstGeom>
              <a:noFill/>
            </p:spPr>
            <p:txBody>
              <a:bodyPr wrap="square">
                <a:spAutoFit/>
              </a:bodyPr>
              <a:lstStyle/>
              <a:p>
                <a14:m>
                  <m:oMath xmlns:m="http://schemas.openxmlformats.org/officeDocument/2006/math">
                    <m:r>
                      <a:rPr lang="en-US" altLang="zh-CN" sz="1000" i="1" smtClean="0">
                        <a:effectLst/>
                        <a:latin typeface="Cambria Math" panose="02040503050406030204" pitchFamily="18" charset="0"/>
                        <a:ea typeface="宋体" panose="02010600030101010101" pitchFamily="2" charset="-122"/>
                        <a:cs typeface="Times New Roman" panose="02020603050405020304" pitchFamily="18" charset="0"/>
                      </a:rPr>
                      <m:t>𝑔</m:t>
                    </m:r>
                    <m:d>
                      <m:dPr>
                        <m:ctrlPr>
                          <a:rPr lang="zh-CN" altLang="zh-CN" sz="1000" i="1">
                            <a:effectLst/>
                            <a:latin typeface="Cambria Math" panose="02040503050406030204" pitchFamily="18" charset="0"/>
                            <a:ea typeface="Cambria Math" panose="02040503050406030204" pitchFamily="18" charset="0"/>
                          </a:rPr>
                        </m:ctrlPr>
                      </m:dPr>
                      <m:e>
                        <m:sSubSup>
                          <m:sSubSupPr>
                            <m:ctrlPr>
                              <a:rPr lang="zh-CN" altLang="zh-CN" sz="1000" i="1">
                                <a:effectLst/>
                                <a:latin typeface="Cambria Math" panose="02040503050406030204" pitchFamily="18" charset="0"/>
                                <a:ea typeface="Cambria Math" panose="02040503050406030204" pitchFamily="18" charset="0"/>
                              </a:rPr>
                            </m:ctrlPr>
                          </m:sSubSup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𝑗</m:t>
                            </m:r>
                          </m:sup>
                        </m:sSubSup>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000" i="1">
                                <a:effectLst/>
                                <a:latin typeface="Cambria Math" panose="02040503050406030204" pitchFamily="18" charset="0"/>
                                <a:ea typeface="Cambria Math" panose="02040503050406030204" pitchFamily="18" charset="0"/>
                              </a:rPr>
                            </m:ctrlPr>
                          </m:sSubSup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𝑗</m:t>
                            </m:r>
                          </m:sup>
                        </m:sSubSup>
                      </m:e>
                    </m:d>
                  </m:oMath>
                </a14:m>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定义了一对子网络</a:t>
                </a:r>
                <a14:m>
                  <m:oMath xmlns:m="http://schemas.openxmlformats.org/officeDocument/2006/math">
                    <m:sSubSup>
                      <m:sSubSupPr>
                        <m:ctrlPr>
                          <a:rPr lang="zh-CN" altLang="zh-CN" sz="1000" i="1">
                            <a:effectLst/>
                            <a:latin typeface="Cambria Math" panose="02040503050406030204" pitchFamily="18" charset="0"/>
                            <a:ea typeface="Cambria Math" panose="02040503050406030204" pitchFamily="18" charset="0"/>
                          </a:rPr>
                        </m:ctrlPr>
                      </m:sSubSup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𝑗</m:t>
                        </m:r>
                      </m:sup>
                    </m:sSubSup>
                  </m:oMath>
                </a14:m>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zh-CN" altLang="zh-CN" sz="1000" i="1">
                            <a:effectLst/>
                            <a:latin typeface="Cambria Math" panose="02040503050406030204" pitchFamily="18" charset="0"/>
                            <a:ea typeface="Cambria Math" panose="02040503050406030204" pitchFamily="18" charset="0"/>
                          </a:rPr>
                        </m:ctrlPr>
                      </m:sSubSup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𝑗</m:t>
                        </m:r>
                      </m:sup>
                    </m:sSubSup>
                  </m:oMath>
                </a14:m>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的相似性，其值是通过计算对应协方差矩阵</a:t>
                </a:r>
                <a14:m>
                  <m:oMath xmlns:m="http://schemas.openxmlformats.org/officeDocument/2006/math">
                    <m:sSup>
                      <m:sSupPr>
                        <m:ctrlPr>
                          <a:rPr lang="zh-CN" altLang="zh-CN" sz="1000" i="1">
                            <a:effectLst/>
                            <a:latin typeface="Cambria Math" panose="02040503050406030204" pitchFamily="18" charset="0"/>
                            <a:ea typeface="Cambria Math" panose="02040503050406030204" pitchFamily="18" charset="0"/>
                          </a:rPr>
                        </m:ctrlPr>
                      </m:sSup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𝐶</m:t>
                        </m:r>
                      </m:e>
                      <m:sup>
                        <m:sSubSup>
                          <m:sSubSupPr>
                            <m:ctrlPr>
                              <a:rPr lang="zh-CN" altLang="zh-CN" sz="1000" i="1">
                                <a:effectLst/>
                                <a:latin typeface="Cambria Math" panose="02040503050406030204" pitchFamily="18" charset="0"/>
                                <a:ea typeface="Cambria Math" panose="02040503050406030204" pitchFamily="18" charset="0"/>
                              </a:rPr>
                            </m:ctrlPr>
                          </m:sSubSup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𝑡</m:t>
                            </m:r>
                          </m:sup>
                        </m:sSubSup>
                      </m:sup>
                    </m:sSup>
                  </m:oMath>
                </a14:m>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p>
                      <m:sSupPr>
                        <m:ctrlPr>
                          <a:rPr lang="zh-CN" altLang="zh-CN" sz="1000" i="1">
                            <a:effectLst/>
                            <a:latin typeface="Cambria Math" panose="02040503050406030204" pitchFamily="18" charset="0"/>
                            <a:ea typeface="Cambria Math" panose="02040503050406030204" pitchFamily="18" charset="0"/>
                          </a:rPr>
                        </m:ctrlPr>
                      </m:sSup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𝐶</m:t>
                        </m:r>
                      </m:e>
                      <m:sup>
                        <m:sSubSup>
                          <m:sSubSupPr>
                            <m:ctrlPr>
                              <a:rPr lang="zh-CN" altLang="zh-CN" sz="1000" i="1">
                                <a:effectLst/>
                                <a:latin typeface="Cambria Math" panose="02040503050406030204" pitchFamily="18" charset="0"/>
                                <a:ea typeface="Cambria Math" panose="02040503050406030204" pitchFamily="18" charset="0"/>
                              </a:rPr>
                            </m:ctrlPr>
                          </m:sSubSup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𝑡</m:t>
                            </m:r>
                          </m:sup>
                        </m:sSubSup>
                      </m:sup>
                    </m:sSup>
                  </m:oMath>
                </a14:m>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之间的</a:t>
                </a:r>
                <a:r>
                  <a:rPr lang="en-US" altLang="zh-CN" sz="1000" dirty="0">
                    <a:effectLst/>
                    <a:latin typeface="Times New Roman" panose="02020603050405020304" pitchFamily="18" charset="0"/>
                    <a:ea typeface="宋体" panose="02010600030101010101" pitchFamily="2" charset="-122"/>
                  </a:rPr>
                  <a:t>Bhattacharya</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相似性得到的，计算公式如下所示</a:t>
                </a:r>
                <a:endParaRPr lang="zh-CN" altLang="en-US" sz="1000" dirty="0"/>
              </a:p>
            </p:txBody>
          </p:sp>
        </mc:Choice>
        <mc:Fallback xmlns="">
          <p:sp>
            <p:nvSpPr>
              <p:cNvPr id="25" name="文本框 24">
                <a:extLst>
                  <a:ext uri="{FF2B5EF4-FFF2-40B4-BE49-F238E27FC236}">
                    <a16:creationId xmlns:a16="http://schemas.microsoft.com/office/drawing/2014/main" id="{FF986518-19F5-43B7-A7A9-AA1AAE4CB6F1}"/>
                  </a:ext>
                </a:extLst>
              </p:cNvPr>
              <p:cNvSpPr txBox="1">
                <a:spLocks noRot="1" noChangeAspect="1" noMove="1" noResize="1" noEditPoints="1" noAdjustHandles="1" noChangeArrowheads="1" noChangeShapeType="1" noTextEdit="1"/>
              </p:cNvSpPr>
              <p:nvPr/>
            </p:nvSpPr>
            <p:spPr>
              <a:xfrm>
                <a:off x="5359744" y="2889862"/>
                <a:ext cx="5374481" cy="475612"/>
              </a:xfrm>
              <a:prstGeom prst="rect">
                <a:avLst/>
              </a:prstGeom>
              <a:blipFill>
                <a:blip r:embed="rId6"/>
                <a:stretch>
                  <a:fillRect b="-6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760147D-7F6B-48DB-A295-8BB217F7A43D}"/>
                  </a:ext>
                </a:extLst>
              </p:cNvPr>
              <p:cNvSpPr txBox="1"/>
              <p:nvPr/>
            </p:nvSpPr>
            <p:spPr>
              <a:xfrm>
                <a:off x="5359744" y="3832902"/>
                <a:ext cx="6688918" cy="550535"/>
              </a:xfrm>
              <a:prstGeom prst="rect">
                <a:avLst/>
              </a:prstGeom>
              <a:noFill/>
            </p:spPr>
            <p:txBody>
              <a:bodyPr wrap="square">
                <a:spAutoFit/>
              </a:bodyPr>
              <a:lstStyle/>
              <a:p>
                <a:pPr indent="127000" algn="just">
                  <a:lnSpc>
                    <a:spcPct val="120000"/>
                  </a:lnSpc>
                  <a:spcBef>
                    <a:spcPts val="600"/>
                  </a:spcBef>
                  <a:spcAft>
                    <a:spcPts val="600"/>
                  </a:spcAft>
                </a:pP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d>
                      <m:dPr>
                        <m:begChr m:val="|"/>
                        <m:endChr m:val="|"/>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表示行列式；</a:t>
                </a:r>
                <a14:m>
                  <m:oMath xmlns:m="http://schemas.openxmlformats.org/officeDocument/2006/math">
                    <m:sSup>
                      <m:sSup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𝐶</m:t>
                        </m:r>
                      </m:e>
                      <m:sup>
                        <m:sSubSup>
                          <m:sSubSup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𝑗</m:t>
                            </m:r>
                          </m:sup>
                        </m:sSubSup>
                      </m:sup>
                    </m:s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𝑑</m:t>
                        </m:r>
                      </m:sup>
                    </m:sSup>
                  </m:oMath>
                </a14:m>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p>
                      <m:sSup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𝐶</m:t>
                        </m:r>
                      </m:e>
                      <m:sup>
                        <m:sSubSup>
                          <m:sSubSup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𝑗</m:t>
                            </m:r>
                          </m:sup>
                        </m:sSubSup>
                      </m:sup>
                    </m:s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𝑑</m:t>
                        </m:r>
                      </m:sup>
                    </m:sSup>
                  </m:oMath>
                </a14:m>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分别表示在子网络</a:t>
                </a:r>
                <a14:m>
                  <m:oMath xmlns:m="http://schemas.openxmlformats.org/officeDocument/2006/math">
                    <m:sSubSup>
                      <m:sSubSup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𝑗</m:t>
                        </m:r>
                      </m:sup>
                    </m:sSubSup>
                  </m:oMath>
                </a14:m>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𝑗</m:t>
                        </m:r>
                      </m:sup>
                    </m:sSubSup>
                  </m:oMath>
                </a14:m>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上由公式定义的相应的协方差矩阵；</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表示幂迭代的数目；</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表示脑网络中的节点数目，</a:t>
                </a:r>
                <a14:m>
                  <m:oMath xmlns:m="http://schemas.openxmlformats.org/officeDocument/2006/math">
                    <m:sSubSup>
                      <m:sSubSup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𝑗</m:t>
                        </m:r>
                      </m:sup>
                    </m:sSubSup>
                  </m:oMath>
                </a14:m>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定义为公式（</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3-7</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29" name="文本框 28">
                <a:extLst>
                  <a:ext uri="{FF2B5EF4-FFF2-40B4-BE49-F238E27FC236}">
                    <a16:creationId xmlns:a16="http://schemas.microsoft.com/office/drawing/2014/main" id="{F760147D-7F6B-48DB-A295-8BB217F7A43D}"/>
                  </a:ext>
                </a:extLst>
              </p:cNvPr>
              <p:cNvSpPr txBox="1">
                <a:spLocks noRot="1" noChangeAspect="1" noMove="1" noResize="1" noEditPoints="1" noAdjustHandles="1" noChangeArrowheads="1" noChangeShapeType="1" noTextEdit="1"/>
              </p:cNvSpPr>
              <p:nvPr/>
            </p:nvSpPr>
            <p:spPr>
              <a:xfrm>
                <a:off x="5359744" y="3832902"/>
                <a:ext cx="6688918" cy="550535"/>
              </a:xfrm>
              <a:prstGeom prst="rect">
                <a:avLst/>
              </a:prstGeom>
              <a:blipFill>
                <a:blip r:embed="rId7"/>
                <a:stretch>
                  <a:fillRect b="-3333"/>
                </a:stretch>
              </a:blipFill>
            </p:spPr>
            <p:txBody>
              <a:bodyPr/>
              <a:lstStyle/>
              <a:p>
                <a:r>
                  <a:rPr lang="zh-CN" altLang="en-US">
                    <a:noFill/>
                  </a:rPr>
                  <a:t> </a:t>
                </a:r>
              </a:p>
            </p:txBody>
          </p:sp>
        </mc:Fallback>
      </mc:AlternateContent>
      <p:pic>
        <p:nvPicPr>
          <p:cNvPr id="30" name="图片 29">
            <a:extLst>
              <a:ext uri="{FF2B5EF4-FFF2-40B4-BE49-F238E27FC236}">
                <a16:creationId xmlns:a16="http://schemas.microsoft.com/office/drawing/2014/main" id="{0DCE36EB-29FC-4D85-B0EF-B3BD3A8D00F4}"/>
              </a:ext>
            </a:extLst>
          </p:cNvPr>
          <p:cNvPicPr>
            <a:picLocks noChangeAspect="1"/>
          </p:cNvPicPr>
          <p:nvPr/>
        </p:nvPicPr>
        <p:blipFill>
          <a:blip r:embed="rId8"/>
          <a:stretch>
            <a:fillRect/>
          </a:stretch>
        </p:blipFill>
        <p:spPr>
          <a:xfrm>
            <a:off x="6486900" y="3341959"/>
            <a:ext cx="1723929" cy="570464"/>
          </a:xfrm>
          <a:prstGeom prst="rect">
            <a:avLst/>
          </a:prstGeom>
        </p:spPr>
      </p:pic>
      <p:pic>
        <p:nvPicPr>
          <p:cNvPr id="31" name="图片 30">
            <a:extLst>
              <a:ext uri="{FF2B5EF4-FFF2-40B4-BE49-F238E27FC236}">
                <a16:creationId xmlns:a16="http://schemas.microsoft.com/office/drawing/2014/main" id="{DE0998D3-E31D-49A6-96B7-7F6D643F3D6A}"/>
              </a:ext>
            </a:extLst>
          </p:cNvPr>
          <p:cNvPicPr>
            <a:picLocks noChangeAspect="1"/>
          </p:cNvPicPr>
          <p:nvPr/>
        </p:nvPicPr>
        <p:blipFill>
          <a:blip r:embed="rId9"/>
          <a:stretch>
            <a:fillRect/>
          </a:stretch>
        </p:blipFill>
        <p:spPr>
          <a:xfrm>
            <a:off x="6446743" y="4343187"/>
            <a:ext cx="1744008" cy="570026"/>
          </a:xfrm>
          <a:prstGeom prst="rect">
            <a:avLst/>
          </a:prstGeom>
        </p:spPr>
      </p:pic>
      <p:sp>
        <p:nvSpPr>
          <p:cNvPr id="33" name="文本框 32">
            <a:extLst>
              <a:ext uri="{FF2B5EF4-FFF2-40B4-BE49-F238E27FC236}">
                <a16:creationId xmlns:a16="http://schemas.microsoft.com/office/drawing/2014/main" id="{FA292312-8A87-43B9-9C27-31CBD4D04D9C}"/>
              </a:ext>
            </a:extLst>
          </p:cNvPr>
          <p:cNvSpPr txBox="1"/>
          <p:nvPr/>
        </p:nvSpPr>
        <p:spPr>
          <a:xfrm>
            <a:off x="5359744" y="4943867"/>
            <a:ext cx="6688918" cy="400110"/>
          </a:xfrm>
          <a:prstGeom prst="rect">
            <a:avLst/>
          </a:prstGeom>
          <a:noFill/>
        </p:spPr>
        <p:txBody>
          <a:bodyPr wrap="square">
            <a:spAutoFit/>
          </a:bodyPr>
          <a:lstStyle/>
          <a:p>
            <a:r>
              <a:rPr lang="zh-CN" altLang="en-US" sz="1000" dirty="0"/>
              <a:t>式中</a:t>
            </a:r>
            <a:r>
              <a:rPr lang="en-US" altLang="zh-CN" sz="1000" dirty="0"/>
              <a:t>C^ ∈R^(</a:t>
            </a:r>
            <a:r>
              <a:rPr lang="en-US" altLang="zh-CN" sz="1000" dirty="0" err="1"/>
              <a:t>d×d</a:t>
            </a:r>
            <a:r>
              <a:rPr lang="en-US" altLang="zh-CN" sz="1000" dirty="0"/>
              <a:t>)</a:t>
            </a:r>
            <a:r>
              <a:rPr lang="zh-CN" altLang="en-US" sz="1000" dirty="0"/>
              <a:t>是协方差矩阵；</a:t>
            </a:r>
            <a:r>
              <a:rPr lang="en-US" altLang="zh-CN" sz="1000" dirty="0"/>
              <a:t>d</a:t>
            </a:r>
            <a:r>
              <a:rPr lang="zh-CN" altLang="en-US" sz="1000" dirty="0"/>
              <a:t>表示幂迭代的数目；</a:t>
            </a:r>
            <a:r>
              <a:rPr lang="en-US" altLang="zh-CN" sz="1000" dirty="0" err="1"/>
              <a:t>cov</a:t>
            </a:r>
            <a:r>
              <a:rPr lang="zh-CN" altLang="en-US" sz="1000" dirty="0"/>
              <a:t>表示两个向量之间的协方差；</a:t>
            </a:r>
            <a:r>
              <a:rPr lang="en-US" altLang="zh-CN" sz="1000" dirty="0"/>
              <a:t>W</a:t>
            </a:r>
            <a:r>
              <a:rPr lang="zh-CN" altLang="en-US" sz="1000" dirty="0"/>
              <a:t>表示子网络的邻接矩阵；</a:t>
            </a:r>
            <a:r>
              <a:rPr lang="en-US" altLang="zh-CN" sz="1000" dirty="0"/>
              <a:t>e</a:t>
            </a:r>
            <a:r>
              <a:rPr lang="zh-CN" altLang="en-US" sz="1000" dirty="0"/>
              <a:t>是元素都为</a:t>
            </a:r>
            <a:r>
              <a:rPr lang="en-US" altLang="zh-CN" sz="1000" dirty="0"/>
              <a:t>1</a:t>
            </a:r>
            <a:r>
              <a:rPr lang="zh-CN" altLang="en-US" sz="1000" dirty="0"/>
              <a:t>的向量；</a:t>
            </a:r>
            <a:r>
              <a:rPr lang="en-US" altLang="zh-CN" sz="1000" dirty="0"/>
              <a:t>|∙|</a:t>
            </a:r>
            <a:r>
              <a:rPr lang="zh-CN" altLang="en-US" sz="1000" dirty="0"/>
              <a:t>向量的范式。</a:t>
            </a:r>
            <a:r>
              <a:rPr lang="en-US" altLang="zh-CN" sz="1000" dirty="0" err="1"/>
              <a:t>w^i</a:t>
            </a:r>
            <a:r>
              <a:rPr lang="en-US" altLang="zh-CN" sz="1000" dirty="0"/>
              <a:t> e</a:t>
            </a:r>
            <a:r>
              <a:rPr lang="zh-CN" altLang="en-US" sz="1000" dirty="0"/>
              <a:t>表示给定的起始向量</a:t>
            </a:r>
            <a:r>
              <a:rPr lang="en-US" altLang="zh-CN" sz="1000" dirty="0"/>
              <a:t>e</a:t>
            </a:r>
            <a:r>
              <a:rPr lang="zh-CN" altLang="en-US" sz="1000" dirty="0"/>
              <a:t>上邻接矩阵</a:t>
            </a:r>
            <a:r>
              <a:rPr lang="en-US" altLang="zh-CN" sz="1000" dirty="0"/>
              <a:t>W</a:t>
            </a:r>
            <a:r>
              <a:rPr lang="zh-CN" altLang="en-US" sz="1000" dirty="0"/>
              <a:t>的第</a:t>
            </a:r>
            <a:r>
              <a:rPr lang="en-US" altLang="zh-CN" sz="1000" dirty="0" err="1"/>
              <a:t>i</a:t>
            </a:r>
            <a:r>
              <a:rPr lang="zh-CN" altLang="en-US" sz="1000" dirty="0"/>
              <a:t>次幂迭代。</a:t>
            </a:r>
          </a:p>
        </p:txBody>
      </p:sp>
      <p:pic>
        <p:nvPicPr>
          <p:cNvPr id="35" name="图片 34">
            <a:extLst>
              <a:ext uri="{FF2B5EF4-FFF2-40B4-BE49-F238E27FC236}">
                <a16:creationId xmlns:a16="http://schemas.microsoft.com/office/drawing/2014/main" id="{07C962F7-C999-4B94-BAE0-E5410796F982}"/>
              </a:ext>
            </a:extLst>
          </p:cNvPr>
          <p:cNvPicPr>
            <a:picLocks noChangeAspect="1"/>
          </p:cNvPicPr>
          <p:nvPr/>
        </p:nvPicPr>
        <p:blipFill>
          <a:blip r:embed="rId10"/>
          <a:stretch>
            <a:fillRect/>
          </a:stretch>
        </p:blipFill>
        <p:spPr>
          <a:xfrm>
            <a:off x="6737030" y="5343977"/>
            <a:ext cx="1257794" cy="550750"/>
          </a:xfrm>
          <a:prstGeom prst="rect">
            <a:avLst/>
          </a:prstGeom>
        </p:spPr>
      </p:pic>
      <p:sp>
        <p:nvSpPr>
          <p:cNvPr id="38" name="文本框 37">
            <a:extLst>
              <a:ext uri="{FF2B5EF4-FFF2-40B4-BE49-F238E27FC236}">
                <a16:creationId xmlns:a16="http://schemas.microsoft.com/office/drawing/2014/main" id="{401B8DC6-0D5F-45C4-9D93-0806D369911E}"/>
              </a:ext>
            </a:extLst>
          </p:cNvPr>
          <p:cNvSpPr txBox="1"/>
          <p:nvPr/>
        </p:nvSpPr>
        <p:spPr>
          <a:xfrm>
            <a:off x="5359744" y="5883440"/>
            <a:ext cx="6098058" cy="246221"/>
          </a:xfrm>
          <a:prstGeom prst="rect">
            <a:avLst/>
          </a:prstGeom>
          <a:noFill/>
        </p:spPr>
        <p:txBody>
          <a:bodyPr wrap="square">
            <a:spAutoFit/>
          </a:bodyPr>
          <a:lstStyle/>
          <a:p>
            <a:r>
              <a:rPr lang="en-US" altLang="zh-CN" sz="10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最后，脑网络</a:t>
            </a:r>
            <a:r>
              <a:rPr lang="en-US" altLang="zh-CN" sz="1000" dirty="0">
                <a:effectLst/>
                <a:latin typeface="Times New Roman" panose="02020603050405020304" pitchFamily="18" charset="0"/>
                <a:ea typeface="宋体" panose="02010600030101010101" pitchFamily="2" charset="-122"/>
              </a:rPr>
              <a:t>H</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000" dirty="0">
                <a:effectLst/>
                <a:latin typeface="Times New Roman" panose="02020603050405020304" pitchFamily="18" charset="0"/>
                <a:ea typeface="宋体" panose="02010600030101010101" pitchFamily="2" charset="-122"/>
              </a:rPr>
              <a:t>I</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中所有节点子网络对的相似性和的平均值为</a:t>
            </a:r>
            <a:r>
              <a:rPr lang="en-US" altLang="zh-CN" sz="1000" dirty="0">
                <a:effectLst/>
                <a:latin typeface="Times New Roman" panose="02020603050405020304" pitchFamily="18" charset="0"/>
                <a:ea typeface="宋体" panose="02010600030101010101" pitchFamily="2" charset="-122"/>
              </a:rPr>
              <a:t>H</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000" dirty="0">
                <a:effectLst/>
                <a:latin typeface="Times New Roman" panose="02020603050405020304" pitchFamily="18" charset="0"/>
                <a:ea typeface="宋体" panose="02010600030101010101" pitchFamily="2" charset="-122"/>
              </a:rPr>
              <a:t>I</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的图核，公式如下所示</a:t>
            </a:r>
            <a:r>
              <a:rPr lang="zh-CN" altLang="en-US" sz="1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000" dirty="0"/>
          </a:p>
        </p:txBody>
      </p:sp>
      <p:pic>
        <p:nvPicPr>
          <p:cNvPr id="39" name="图片 38">
            <a:extLst>
              <a:ext uri="{FF2B5EF4-FFF2-40B4-BE49-F238E27FC236}">
                <a16:creationId xmlns:a16="http://schemas.microsoft.com/office/drawing/2014/main" id="{7C41B5C2-3C7C-4AD6-9F77-6B6D196D99D4}"/>
              </a:ext>
            </a:extLst>
          </p:cNvPr>
          <p:cNvPicPr>
            <a:picLocks noChangeAspect="1"/>
          </p:cNvPicPr>
          <p:nvPr/>
        </p:nvPicPr>
        <p:blipFill>
          <a:blip r:embed="rId11"/>
          <a:stretch>
            <a:fillRect/>
          </a:stretch>
        </p:blipFill>
        <p:spPr>
          <a:xfrm>
            <a:off x="6486900" y="6129661"/>
            <a:ext cx="1948056" cy="499502"/>
          </a:xfrm>
          <a:prstGeom prst="rect">
            <a:avLst/>
          </a:prstGeom>
        </p:spPr>
      </p:pic>
      <p:cxnSp>
        <p:nvCxnSpPr>
          <p:cNvPr id="42" name="直接箭头连接符 41">
            <a:extLst>
              <a:ext uri="{FF2B5EF4-FFF2-40B4-BE49-F238E27FC236}">
                <a16:creationId xmlns:a16="http://schemas.microsoft.com/office/drawing/2014/main" id="{25C17878-0D40-4A38-ABB3-3FFA4299C434}"/>
              </a:ext>
            </a:extLst>
          </p:cNvPr>
          <p:cNvCxnSpPr/>
          <p:nvPr/>
        </p:nvCxnSpPr>
        <p:spPr>
          <a:xfrm>
            <a:off x="8568279" y="6370381"/>
            <a:ext cx="5510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3" name="图片 42">
            <a:extLst>
              <a:ext uri="{FF2B5EF4-FFF2-40B4-BE49-F238E27FC236}">
                <a16:creationId xmlns:a16="http://schemas.microsoft.com/office/drawing/2014/main" id="{8F84CD4D-4187-44DA-B3AF-DC9991A557A5}"/>
              </a:ext>
            </a:extLst>
          </p:cNvPr>
          <p:cNvPicPr>
            <a:picLocks noChangeAspect="1"/>
          </p:cNvPicPr>
          <p:nvPr/>
        </p:nvPicPr>
        <p:blipFill>
          <a:blip r:embed="rId12"/>
          <a:stretch>
            <a:fillRect/>
          </a:stretch>
        </p:blipFill>
        <p:spPr>
          <a:xfrm>
            <a:off x="9252610" y="6199830"/>
            <a:ext cx="1552575" cy="400050"/>
          </a:xfrm>
          <a:prstGeom prst="rect">
            <a:avLst/>
          </a:prstGeom>
        </p:spPr>
      </p:pic>
    </p:spTree>
    <p:extLst>
      <p:ext uri="{BB962C8B-B14F-4D97-AF65-F5344CB8AC3E}">
        <p14:creationId xmlns:p14="http://schemas.microsoft.com/office/powerpoint/2010/main" val="262654731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2263E0A4-E045-4BAA-8F3C-31C96F81C593}"/>
              </a:ext>
            </a:extLst>
          </p:cNvPr>
          <p:cNvSpPr/>
          <p:nvPr/>
        </p:nvSpPr>
        <p:spPr>
          <a:xfrm>
            <a:off x="988359" y="3465068"/>
            <a:ext cx="2597804" cy="338554"/>
          </a:xfrm>
          <a:prstGeom prst="rect">
            <a:avLst/>
          </a:prstGeom>
        </p:spPr>
        <p:txBody>
          <a:bodyPr wrap="square">
            <a:spAutoFit/>
          </a:bodyPr>
          <a:lstStyle/>
          <a:p>
            <a:pPr algn="ctr"/>
            <a:r>
              <a:rPr lang="en-US" altLang="zh-CN" sz="1600" b="1" spc="400" dirty="0">
                <a:solidFill>
                  <a:schemeClr val="tx1">
                    <a:lumMod val="65000"/>
                    <a:lumOff val="35000"/>
                  </a:schemeClr>
                </a:solidFill>
                <a:latin typeface="Times New Roman" panose="02020603050405020304" pitchFamily="18" charset="0"/>
                <a:cs typeface="Times New Roman" panose="02020603050405020304" pitchFamily="18" charset="0"/>
                <a:sym typeface="+mn-lt"/>
              </a:rPr>
              <a:t>CONTENTS</a:t>
            </a:r>
            <a:endParaRPr lang="zh-CN" altLang="en-US" sz="1600" b="1" spc="400" dirty="0">
              <a:solidFill>
                <a:schemeClr val="tx1">
                  <a:lumMod val="65000"/>
                  <a:lumOff val="35000"/>
                </a:schemeClr>
              </a:solidFill>
              <a:latin typeface="Times New Roman" panose="02020603050405020304" pitchFamily="18" charset="0"/>
              <a:cs typeface="Times New Roman" panose="02020603050405020304" pitchFamily="18" charset="0"/>
              <a:sym typeface="+mn-lt"/>
            </a:endParaRPr>
          </a:p>
        </p:txBody>
      </p:sp>
      <p:sp>
        <p:nvSpPr>
          <p:cNvPr id="39" name="矩形 38">
            <a:extLst>
              <a:ext uri="{FF2B5EF4-FFF2-40B4-BE49-F238E27FC236}">
                <a16:creationId xmlns:a16="http://schemas.microsoft.com/office/drawing/2014/main" id="{BAE06C69-ACED-4B07-A67B-A887A2A44D3A}"/>
              </a:ext>
            </a:extLst>
          </p:cNvPr>
          <p:cNvSpPr/>
          <p:nvPr/>
        </p:nvSpPr>
        <p:spPr>
          <a:xfrm>
            <a:off x="628484" y="2505670"/>
            <a:ext cx="3243429" cy="923330"/>
          </a:xfrm>
          <a:prstGeom prst="rect">
            <a:avLst/>
          </a:prstGeom>
        </p:spPr>
        <p:txBody>
          <a:bodyPr wrap="square">
            <a:spAutoFit/>
          </a:bodyPr>
          <a:lstStyle/>
          <a:p>
            <a:pPr algn="ctr"/>
            <a:r>
              <a:rPr lang="zh-CN" altLang="en-US" sz="5400" b="1" dirty="0">
                <a:solidFill>
                  <a:schemeClr val="tx1">
                    <a:lumMod val="65000"/>
                    <a:lumOff val="35000"/>
                  </a:schemeClr>
                </a:solidFill>
                <a:cs typeface="+mn-ea"/>
                <a:sym typeface="+mn-lt"/>
              </a:rPr>
              <a:t>目 录</a:t>
            </a:r>
          </a:p>
        </p:txBody>
      </p:sp>
      <p:sp>
        <p:nvSpPr>
          <p:cNvPr id="2" name="文本框 1">
            <a:extLst>
              <a:ext uri="{FF2B5EF4-FFF2-40B4-BE49-F238E27FC236}">
                <a16:creationId xmlns:a16="http://schemas.microsoft.com/office/drawing/2014/main" id="{E2BD5228-A3E2-4C7B-9EDA-DC998C37ADA8}"/>
              </a:ext>
            </a:extLst>
          </p:cNvPr>
          <p:cNvSpPr txBox="1"/>
          <p:nvPr/>
        </p:nvSpPr>
        <p:spPr>
          <a:xfrm>
            <a:off x="6101718" y="987466"/>
            <a:ext cx="4791589" cy="5632311"/>
          </a:xfrm>
          <a:prstGeom prst="rect">
            <a:avLst/>
          </a:prstGeom>
          <a:noFill/>
        </p:spPr>
        <p:txBody>
          <a:bodyPr wrap="square" rtlCol="0">
            <a:spAutoFit/>
          </a:bodyPr>
          <a:lstStyle/>
          <a:p>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1.</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课题背景、意义与现状</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800" b="1" dirty="0">
              <a:solidFill>
                <a:schemeClr val="tx1">
                  <a:lumMod val="75000"/>
                  <a:lumOff val="25000"/>
                </a:schemeClr>
              </a:solidFill>
              <a:latin typeface="宋体" panose="02010600030101010101" pitchFamily="2" charset="-122"/>
              <a:ea typeface="宋体" panose="02010600030101010101" pitchFamily="2" charset="-122"/>
            </a:endParaRPr>
          </a:p>
          <a:p>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2.</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功能性脑网络的构建</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800" b="1" dirty="0">
              <a:solidFill>
                <a:schemeClr val="tx1">
                  <a:lumMod val="75000"/>
                  <a:lumOff val="25000"/>
                </a:schemeClr>
              </a:solidFill>
              <a:latin typeface="宋体" panose="02010600030101010101" pitchFamily="2" charset="-122"/>
              <a:ea typeface="宋体" panose="02010600030101010101" pitchFamily="2" charset="-122"/>
            </a:endParaRPr>
          </a:p>
          <a:p>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3.</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多个功能性脑网络差异分析研究</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800" b="1" dirty="0">
              <a:solidFill>
                <a:schemeClr val="tx1">
                  <a:lumMod val="75000"/>
                  <a:lumOff val="25000"/>
                </a:schemeClr>
              </a:solidFill>
              <a:latin typeface="宋体" panose="02010600030101010101" pitchFamily="2" charset="-122"/>
              <a:ea typeface="宋体" panose="02010600030101010101" pitchFamily="2" charset="-122"/>
            </a:endParaRPr>
          </a:p>
          <a:p>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4.</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功能性脑网络拓扑属性分析研究</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800" b="1" dirty="0">
              <a:solidFill>
                <a:schemeClr val="tx1">
                  <a:lumMod val="75000"/>
                  <a:lumOff val="25000"/>
                </a:schemeClr>
              </a:solidFill>
              <a:latin typeface="宋体" panose="02010600030101010101" pitchFamily="2" charset="-122"/>
              <a:ea typeface="宋体" panose="02010600030101010101" pitchFamily="2" charset="-122"/>
            </a:endParaRPr>
          </a:p>
          <a:p>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5.</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系统设计与案例分析</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800" b="1" dirty="0">
              <a:solidFill>
                <a:schemeClr val="tx1">
                  <a:lumMod val="75000"/>
                  <a:lumOff val="25000"/>
                </a:schemeClr>
              </a:solidFill>
              <a:latin typeface="宋体" panose="02010600030101010101" pitchFamily="2" charset="-122"/>
              <a:ea typeface="宋体" panose="02010600030101010101" pitchFamily="2" charset="-122"/>
            </a:endParaRPr>
          </a:p>
          <a:p>
            <a:r>
              <a:rPr lang="en-US" altLang="zh-CN" sz="2400" b="1" dirty="0">
                <a:solidFill>
                  <a:schemeClr val="tx1">
                    <a:lumMod val="75000"/>
                    <a:lumOff val="25000"/>
                  </a:schemeClr>
                </a:solidFill>
                <a:latin typeface="宋体" panose="02010600030101010101" pitchFamily="2" charset="-122"/>
                <a:ea typeface="宋体" panose="02010600030101010101" pitchFamily="2" charset="-122"/>
              </a:rPr>
              <a:t>6.</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总结与展望</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800" b="1"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424759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2"/>
            <a:ext cx="835105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两种相似度算法的结合及其验证</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4" name="直接连接符 13">
            <a:extLst>
              <a:ext uri="{FF2B5EF4-FFF2-40B4-BE49-F238E27FC236}">
                <a16:creationId xmlns:a16="http://schemas.microsoft.com/office/drawing/2014/main" id="{1EEE95B0-A6C3-47EF-9859-998D87F38171}"/>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EA71D617-9BA1-4F9C-8A38-DDAFAEFD8EC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90A51156-2758-4DD1-BC8C-61397413F3C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4">
            <a:extLst>
              <a:ext uri="{FF2B5EF4-FFF2-40B4-BE49-F238E27FC236}">
                <a16:creationId xmlns:a16="http://schemas.microsoft.com/office/drawing/2014/main" id="{27E2F18D-E049-487D-B253-F8F066A93AB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矩形 24">
            <a:extLst>
              <a:ext uri="{FF2B5EF4-FFF2-40B4-BE49-F238E27FC236}">
                <a16:creationId xmlns:a16="http://schemas.microsoft.com/office/drawing/2014/main" id="{3AFAB96A-24E5-44D2-BBA4-42D48D1E8C7C}"/>
              </a:ext>
            </a:extLst>
          </p:cNvPr>
          <p:cNvSpPr/>
          <p:nvPr/>
        </p:nvSpPr>
        <p:spPr>
          <a:xfrm>
            <a:off x="259546" y="3092693"/>
            <a:ext cx="11789116" cy="362658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F8FFE082-A303-405C-B06B-1B214E751B19}"/>
              </a:ext>
            </a:extLst>
          </p:cNvPr>
          <p:cNvSpPr/>
          <p:nvPr/>
        </p:nvSpPr>
        <p:spPr>
          <a:xfrm>
            <a:off x="5548185" y="1757788"/>
            <a:ext cx="284203" cy="1359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DC88056-471C-48DF-B2E7-599D5A1B1EC5}"/>
              </a:ext>
            </a:extLst>
          </p:cNvPr>
          <p:cNvSpPr/>
          <p:nvPr/>
        </p:nvSpPr>
        <p:spPr>
          <a:xfrm>
            <a:off x="259546" y="797090"/>
            <a:ext cx="5128000" cy="214381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46F1B627-8A6A-4062-87E4-59D6C281B199}"/>
              </a:ext>
            </a:extLst>
          </p:cNvPr>
          <p:cNvSpPr txBox="1"/>
          <p:nvPr/>
        </p:nvSpPr>
        <p:spPr>
          <a:xfrm>
            <a:off x="259546" y="1249024"/>
            <a:ext cx="2721575" cy="246221"/>
          </a:xfrm>
          <a:prstGeom prst="rect">
            <a:avLst/>
          </a:prstGeom>
          <a:noFill/>
        </p:spPr>
        <p:txBody>
          <a:bodyPr wrap="square">
            <a:spAutoFit/>
          </a:bodyPr>
          <a:lstStyle/>
          <a:p>
            <a:r>
              <a:rPr lang="en-US" altLang="zh-CN" sz="10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000" dirty="0">
                <a:effectLst/>
                <a:latin typeface="Times New Roman" panose="02020603050405020304" pitchFamily="18" charset="0"/>
                <a:ea typeface="宋体" panose="02010600030101010101" pitchFamily="2" charset="-122"/>
                <a:cs typeface="Times New Roman" panose="02020603050405020304" pitchFamily="18" charset="0"/>
              </a:rPr>
              <a:t>在将两种相似度组合之前进行归一化</a:t>
            </a:r>
            <a:r>
              <a:rPr lang="zh-CN" altLang="en-US" sz="1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000" dirty="0"/>
          </a:p>
        </p:txBody>
      </p:sp>
      <p:pic>
        <p:nvPicPr>
          <p:cNvPr id="30" name="图片 29">
            <a:extLst>
              <a:ext uri="{FF2B5EF4-FFF2-40B4-BE49-F238E27FC236}">
                <a16:creationId xmlns:a16="http://schemas.microsoft.com/office/drawing/2014/main" id="{B73F9F92-5A31-4C81-83AD-3D10F04505BE}"/>
              </a:ext>
            </a:extLst>
          </p:cNvPr>
          <p:cNvPicPr>
            <a:picLocks noChangeAspect="1"/>
          </p:cNvPicPr>
          <p:nvPr/>
        </p:nvPicPr>
        <p:blipFill>
          <a:blip r:embed="rId3"/>
          <a:stretch>
            <a:fillRect/>
          </a:stretch>
        </p:blipFill>
        <p:spPr>
          <a:xfrm>
            <a:off x="637815" y="2486266"/>
            <a:ext cx="3904681" cy="372919"/>
          </a:xfrm>
          <a:prstGeom prst="rect">
            <a:avLst/>
          </a:prstGeom>
        </p:spPr>
      </p:pic>
      <p:sp>
        <p:nvSpPr>
          <p:cNvPr id="32" name="文本框 31">
            <a:extLst>
              <a:ext uri="{FF2B5EF4-FFF2-40B4-BE49-F238E27FC236}">
                <a16:creationId xmlns:a16="http://schemas.microsoft.com/office/drawing/2014/main" id="{A06E12C7-C40C-4AB3-BE33-280644724FB6}"/>
              </a:ext>
            </a:extLst>
          </p:cNvPr>
          <p:cNvSpPr txBox="1"/>
          <p:nvPr/>
        </p:nvSpPr>
        <p:spPr>
          <a:xfrm>
            <a:off x="259546" y="2108930"/>
            <a:ext cx="4893222" cy="400110"/>
          </a:xfrm>
          <a:prstGeom prst="rect">
            <a:avLst/>
          </a:prstGeom>
          <a:noFill/>
        </p:spPr>
        <p:txBody>
          <a:bodyPr wrap="square">
            <a:spAutoFit/>
          </a:bodyPr>
          <a:lstStyle/>
          <a:p>
            <a:r>
              <a:rPr lang="en-US" altLang="zh-CN" sz="1000" dirty="0"/>
              <a:t>2</a:t>
            </a:r>
            <a:r>
              <a:rPr lang="zh-CN" altLang="en-US" sz="1000" dirty="0"/>
              <a:t>）为了得到两个相似度之间最佳组合，通过权重 来控制每种相似度对最后相似结果的影响大小，因此基于连通权值和拓扑结构的</a:t>
            </a:r>
            <a:r>
              <a:rPr lang="en-US" altLang="zh-CN" sz="1000" dirty="0"/>
              <a:t>FBN</a:t>
            </a:r>
            <a:r>
              <a:rPr lang="zh-CN" altLang="en-US" sz="1000" dirty="0"/>
              <a:t>相似度算法为：</a:t>
            </a:r>
          </a:p>
        </p:txBody>
      </p:sp>
      <p:pic>
        <p:nvPicPr>
          <p:cNvPr id="33" name="图片 32">
            <a:extLst>
              <a:ext uri="{FF2B5EF4-FFF2-40B4-BE49-F238E27FC236}">
                <a16:creationId xmlns:a16="http://schemas.microsoft.com/office/drawing/2014/main" id="{55CF2FAB-24AD-4638-B8CB-136492E45084}"/>
              </a:ext>
            </a:extLst>
          </p:cNvPr>
          <p:cNvPicPr>
            <a:picLocks noChangeAspect="1"/>
          </p:cNvPicPr>
          <p:nvPr/>
        </p:nvPicPr>
        <p:blipFill>
          <a:blip r:embed="rId4"/>
          <a:stretch>
            <a:fillRect/>
          </a:stretch>
        </p:blipFill>
        <p:spPr>
          <a:xfrm>
            <a:off x="637815" y="1535168"/>
            <a:ext cx="2185731" cy="496393"/>
          </a:xfrm>
          <a:prstGeom prst="rect">
            <a:avLst/>
          </a:prstGeom>
        </p:spPr>
      </p:pic>
      <p:sp>
        <p:nvSpPr>
          <p:cNvPr id="34" name="矩形: 圆角 33">
            <a:extLst>
              <a:ext uri="{FF2B5EF4-FFF2-40B4-BE49-F238E27FC236}">
                <a16:creationId xmlns:a16="http://schemas.microsoft.com/office/drawing/2014/main" id="{4E0EA463-9F5F-4C56-A615-8E8D200E5041}"/>
              </a:ext>
            </a:extLst>
          </p:cNvPr>
          <p:cNvSpPr/>
          <p:nvPr/>
        </p:nvSpPr>
        <p:spPr>
          <a:xfrm>
            <a:off x="5993028" y="1010127"/>
            <a:ext cx="1964724" cy="17052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US" altLang="zh-CN" sz="1100" dirty="0"/>
          </a:p>
          <a:p>
            <a:pPr algn="just"/>
            <a:r>
              <a:rPr lang="en-US" altLang="zh-CN" sz="1100" dirty="0"/>
              <a:t>1.</a:t>
            </a:r>
            <a:r>
              <a:rPr lang="zh-CN" altLang="en-US" sz="1100" dirty="0"/>
              <a:t>基于功能性脑网络连通权值的相似度算法</a:t>
            </a:r>
            <a:endParaRPr lang="en-US" altLang="zh-CN" sz="1100" dirty="0"/>
          </a:p>
          <a:p>
            <a:pPr algn="just"/>
            <a:endParaRPr lang="en-US" altLang="zh-CN" sz="1100" dirty="0"/>
          </a:p>
          <a:p>
            <a:pPr algn="just"/>
            <a:endParaRPr lang="en-US" altLang="zh-CN" sz="1100" dirty="0"/>
          </a:p>
          <a:p>
            <a:pPr algn="just"/>
            <a:r>
              <a:rPr lang="en-US" altLang="zh-CN" sz="1100" dirty="0"/>
              <a:t>2.</a:t>
            </a:r>
            <a:r>
              <a:rPr lang="zh-CN" altLang="en-US" sz="1100" dirty="0"/>
              <a:t>基于功能性脑网络拓扑结构的相似度算法</a:t>
            </a:r>
            <a:endParaRPr lang="en-US" altLang="zh-CN" sz="1100" dirty="0"/>
          </a:p>
          <a:p>
            <a:pPr algn="just"/>
            <a:endParaRPr lang="en-US" altLang="zh-CN" sz="1100" dirty="0"/>
          </a:p>
          <a:p>
            <a:pPr algn="just"/>
            <a:endParaRPr lang="en-US" altLang="zh-CN" sz="1100" dirty="0"/>
          </a:p>
          <a:p>
            <a:pPr algn="just"/>
            <a:r>
              <a:rPr lang="en-US" altLang="zh-CN" sz="1100" dirty="0"/>
              <a:t>3.</a:t>
            </a:r>
            <a:r>
              <a:rPr lang="zh-CN" altLang="en-US" sz="1100" dirty="0"/>
              <a:t>基于连通权值和拓扑结构的相似度算法</a:t>
            </a:r>
            <a:endParaRPr lang="en-US" altLang="zh-CN" sz="1100" dirty="0"/>
          </a:p>
          <a:p>
            <a:pPr algn="just"/>
            <a:endParaRPr lang="zh-CN" altLang="en-US" sz="1100" dirty="0"/>
          </a:p>
        </p:txBody>
      </p:sp>
      <p:sp>
        <p:nvSpPr>
          <p:cNvPr id="36" name="文本框 35">
            <a:extLst>
              <a:ext uri="{FF2B5EF4-FFF2-40B4-BE49-F238E27FC236}">
                <a16:creationId xmlns:a16="http://schemas.microsoft.com/office/drawing/2014/main" id="{84D77966-54CB-4BE6-9918-A87764ABECB1}"/>
              </a:ext>
            </a:extLst>
          </p:cNvPr>
          <p:cNvSpPr txBox="1"/>
          <p:nvPr/>
        </p:nvSpPr>
        <p:spPr>
          <a:xfrm>
            <a:off x="259546" y="822308"/>
            <a:ext cx="4188886" cy="307777"/>
          </a:xfrm>
          <a:prstGeom prst="rect">
            <a:avLst/>
          </a:prstGeom>
          <a:noFill/>
        </p:spPr>
        <p:txBody>
          <a:bodyPr wrap="square">
            <a:spAutoFit/>
          </a:bodyPr>
          <a:lstStyle/>
          <a:p>
            <a:r>
              <a:rPr lang="zh-CN" altLang="en-US" sz="1400" b="1" dirty="0">
                <a:latin typeface="Times New Roman" panose="02020603050405020304" pitchFamily="18" charset="0"/>
                <a:cs typeface="Times New Roman" panose="02020603050405020304" pitchFamily="18" charset="0"/>
              </a:rPr>
              <a:t>基于连通权值和拓扑结构的相似度算法</a:t>
            </a:r>
          </a:p>
        </p:txBody>
      </p:sp>
      <p:sp>
        <p:nvSpPr>
          <p:cNvPr id="37" name="文本框 36">
            <a:extLst>
              <a:ext uri="{FF2B5EF4-FFF2-40B4-BE49-F238E27FC236}">
                <a16:creationId xmlns:a16="http://schemas.microsoft.com/office/drawing/2014/main" id="{86F2D108-7F37-406B-AF8B-4335C4D9A4EB}"/>
              </a:ext>
            </a:extLst>
          </p:cNvPr>
          <p:cNvSpPr txBox="1"/>
          <p:nvPr/>
        </p:nvSpPr>
        <p:spPr>
          <a:xfrm>
            <a:off x="8853616" y="1332402"/>
            <a:ext cx="1408670" cy="830997"/>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600" dirty="0"/>
              <a:t>评价和对比三种相似度算法的有效性</a:t>
            </a:r>
          </a:p>
        </p:txBody>
      </p:sp>
      <p:sp>
        <p:nvSpPr>
          <p:cNvPr id="38" name="箭头: 下 37">
            <a:extLst>
              <a:ext uri="{FF2B5EF4-FFF2-40B4-BE49-F238E27FC236}">
                <a16:creationId xmlns:a16="http://schemas.microsoft.com/office/drawing/2014/main" id="{D075FEDF-1A95-454D-822D-57F1964EC5FF}"/>
              </a:ext>
            </a:extLst>
          </p:cNvPr>
          <p:cNvSpPr/>
          <p:nvPr/>
        </p:nvSpPr>
        <p:spPr>
          <a:xfrm rot="16200000">
            <a:off x="8183629" y="1718127"/>
            <a:ext cx="160637" cy="2911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44EE01EF-ADEB-4FBA-8DE6-155ACDE4ED3C}"/>
              </a:ext>
            </a:extLst>
          </p:cNvPr>
          <p:cNvSpPr txBox="1"/>
          <p:nvPr/>
        </p:nvSpPr>
        <p:spPr>
          <a:xfrm>
            <a:off x="361515" y="3205552"/>
            <a:ext cx="9783382" cy="246221"/>
          </a:xfrm>
          <a:prstGeom prst="rect">
            <a:avLst/>
          </a:prstGeom>
          <a:noFill/>
        </p:spPr>
        <p:txBody>
          <a:bodyPr wrap="square">
            <a:spAutoFit/>
          </a:bodyPr>
          <a:lstStyle/>
          <a:p>
            <a:r>
              <a:rPr lang="zh-CN" altLang="en-US" sz="1000" dirty="0"/>
              <a:t>在神经科学领域中，一种常用的方法是通过分类预测和聚类效果从侧面对脑网络相关方法的性能进行评判，因此本文选择了谱聚类算法对相似度算法的准确性进行评判</a:t>
            </a:r>
          </a:p>
        </p:txBody>
      </p:sp>
      <p:sp>
        <p:nvSpPr>
          <p:cNvPr id="44" name="箭头: 下 43">
            <a:extLst>
              <a:ext uri="{FF2B5EF4-FFF2-40B4-BE49-F238E27FC236}">
                <a16:creationId xmlns:a16="http://schemas.microsoft.com/office/drawing/2014/main" id="{A70C1A12-A7A4-4F7F-AF35-72478D12FED3}"/>
              </a:ext>
            </a:extLst>
          </p:cNvPr>
          <p:cNvSpPr/>
          <p:nvPr/>
        </p:nvSpPr>
        <p:spPr>
          <a:xfrm>
            <a:off x="9489989" y="2243438"/>
            <a:ext cx="135925" cy="6157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A8A57BAD-7AB1-4909-B7A7-807C2587113E}"/>
              </a:ext>
            </a:extLst>
          </p:cNvPr>
          <p:cNvSpPr txBox="1"/>
          <p:nvPr/>
        </p:nvSpPr>
        <p:spPr>
          <a:xfrm>
            <a:off x="361515" y="4381067"/>
            <a:ext cx="1525608"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1400" dirty="0"/>
              <a:t>谱聚类算法是一种基于图论的聚类方法。</a:t>
            </a:r>
          </a:p>
        </p:txBody>
      </p:sp>
      <p:sp>
        <p:nvSpPr>
          <p:cNvPr id="51" name="文本框 50">
            <a:extLst>
              <a:ext uri="{FF2B5EF4-FFF2-40B4-BE49-F238E27FC236}">
                <a16:creationId xmlns:a16="http://schemas.microsoft.com/office/drawing/2014/main" id="{12DC8BC9-DFEF-475D-BEE6-B593AC194F10}"/>
              </a:ext>
            </a:extLst>
          </p:cNvPr>
          <p:cNvSpPr txBox="1"/>
          <p:nvPr/>
        </p:nvSpPr>
        <p:spPr>
          <a:xfrm>
            <a:off x="2624302" y="5429046"/>
            <a:ext cx="2915754"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zh-CN" altLang="en-US" sz="1200" dirty="0"/>
              <a:t>每个数据样本看作是图的顶点</a:t>
            </a:r>
            <a:r>
              <a:rPr lang="en-US" altLang="zh-CN" sz="1200" dirty="0"/>
              <a:t>V</a:t>
            </a:r>
            <a:r>
              <a:rPr lang="zh-CN" altLang="en-US" sz="1200" dirty="0"/>
              <a:t>；</a:t>
            </a:r>
            <a:endParaRPr lang="en-US" altLang="zh-CN" sz="1200" dirty="0"/>
          </a:p>
          <a:p>
            <a:pPr algn="just"/>
            <a:r>
              <a:rPr lang="zh-CN" altLang="en-US" sz="1200" dirty="0"/>
              <a:t>将顶点间的相似度量作为相应顶点连接边</a:t>
            </a:r>
            <a:r>
              <a:rPr lang="en-US" altLang="zh-CN" sz="1200" dirty="0"/>
              <a:t>E</a:t>
            </a:r>
            <a:r>
              <a:rPr lang="zh-CN" altLang="en-US" sz="1200" dirty="0"/>
              <a:t>的权值；</a:t>
            </a:r>
          </a:p>
        </p:txBody>
      </p:sp>
      <p:pic>
        <p:nvPicPr>
          <p:cNvPr id="54" name="图片 53" descr="这里写图片描述">
            <a:extLst>
              <a:ext uri="{FF2B5EF4-FFF2-40B4-BE49-F238E27FC236}">
                <a16:creationId xmlns:a16="http://schemas.microsoft.com/office/drawing/2014/main" id="{93FF9EB7-6996-4B49-AC6E-A100A0909FC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32431" y="3902805"/>
            <a:ext cx="2915754" cy="1480924"/>
          </a:xfrm>
          <a:prstGeom prst="rect">
            <a:avLst/>
          </a:prstGeom>
          <a:noFill/>
          <a:ln>
            <a:noFill/>
          </a:ln>
        </p:spPr>
      </p:pic>
      <p:cxnSp>
        <p:nvCxnSpPr>
          <p:cNvPr id="56" name="直接箭头连接符 55">
            <a:extLst>
              <a:ext uri="{FF2B5EF4-FFF2-40B4-BE49-F238E27FC236}">
                <a16:creationId xmlns:a16="http://schemas.microsoft.com/office/drawing/2014/main" id="{927106BC-A91C-43E9-8028-A8970CAA25B7}"/>
              </a:ext>
            </a:extLst>
          </p:cNvPr>
          <p:cNvCxnSpPr>
            <a:cxnSpLocks/>
          </p:cNvCxnSpPr>
          <p:nvPr/>
        </p:nvCxnSpPr>
        <p:spPr>
          <a:xfrm flipV="1">
            <a:off x="2017256" y="4750399"/>
            <a:ext cx="390966" cy="13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图片 58" descr="这里写图片描述">
            <a:extLst>
              <a:ext uri="{FF2B5EF4-FFF2-40B4-BE49-F238E27FC236}">
                <a16:creationId xmlns:a16="http://schemas.microsoft.com/office/drawing/2014/main" id="{171555A0-DB4D-4B9B-89AD-F876DE2FBEE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784758" y="3924686"/>
            <a:ext cx="3682312" cy="1805488"/>
          </a:xfrm>
          <a:prstGeom prst="rect">
            <a:avLst/>
          </a:prstGeom>
          <a:noFill/>
          <a:ln>
            <a:noFill/>
          </a:ln>
        </p:spPr>
      </p:pic>
      <p:cxnSp>
        <p:nvCxnSpPr>
          <p:cNvPr id="61" name="直接连接符 60">
            <a:extLst>
              <a:ext uri="{FF2B5EF4-FFF2-40B4-BE49-F238E27FC236}">
                <a16:creationId xmlns:a16="http://schemas.microsoft.com/office/drawing/2014/main" id="{1C2B11EB-3208-4D85-93B8-9A0C0A3A442E}"/>
              </a:ext>
            </a:extLst>
          </p:cNvPr>
          <p:cNvCxnSpPr>
            <a:cxnSpLocks/>
          </p:cNvCxnSpPr>
          <p:nvPr/>
        </p:nvCxnSpPr>
        <p:spPr>
          <a:xfrm flipV="1">
            <a:off x="3448050" y="4305300"/>
            <a:ext cx="1258888" cy="4762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675DD74-3968-4ECA-8FEA-99A8F102E00D}"/>
              </a:ext>
            </a:extLst>
          </p:cNvPr>
          <p:cNvCxnSpPr>
            <a:cxnSpLocks/>
          </p:cNvCxnSpPr>
          <p:nvPr/>
        </p:nvCxnSpPr>
        <p:spPr>
          <a:xfrm flipV="1">
            <a:off x="3448050" y="4785146"/>
            <a:ext cx="1038225" cy="25363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E4B91E5C-29DD-4134-BD91-45543E53A195}"/>
              </a:ext>
            </a:extLst>
          </p:cNvPr>
          <p:cNvCxnSpPr/>
          <p:nvPr/>
        </p:nvCxnSpPr>
        <p:spPr>
          <a:xfrm>
            <a:off x="5832388" y="4643267"/>
            <a:ext cx="13808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文本框 76">
            <a:extLst>
              <a:ext uri="{FF2B5EF4-FFF2-40B4-BE49-F238E27FC236}">
                <a16:creationId xmlns:a16="http://schemas.microsoft.com/office/drawing/2014/main" id="{F023E24D-704F-443A-BAD2-6BB042F117AB}"/>
              </a:ext>
            </a:extLst>
          </p:cNvPr>
          <p:cNvSpPr txBox="1"/>
          <p:nvPr/>
        </p:nvSpPr>
        <p:spPr>
          <a:xfrm>
            <a:off x="5595254" y="4317300"/>
            <a:ext cx="1922790" cy="246221"/>
          </a:xfrm>
          <a:prstGeom prst="rect">
            <a:avLst/>
          </a:prstGeom>
          <a:noFill/>
        </p:spPr>
        <p:txBody>
          <a:bodyPr wrap="square">
            <a:spAutoFit/>
          </a:bodyPr>
          <a:lstStyle/>
          <a:p>
            <a:r>
              <a:rPr lang="zh-CN" altLang="en-US" sz="1000" dirty="0"/>
              <a:t>聚类问题被转化为图分割问题</a:t>
            </a:r>
          </a:p>
        </p:txBody>
      </p:sp>
      <p:sp>
        <p:nvSpPr>
          <p:cNvPr id="79" name="文本框 78">
            <a:extLst>
              <a:ext uri="{FF2B5EF4-FFF2-40B4-BE49-F238E27FC236}">
                <a16:creationId xmlns:a16="http://schemas.microsoft.com/office/drawing/2014/main" id="{3AFFAB96-DD02-4FD2-8A66-F0F11ECB640E}"/>
              </a:ext>
            </a:extLst>
          </p:cNvPr>
          <p:cNvSpPr txBox="1"/>
          <p:nvPr/>
        </p:nvSpPr>
        <p:spPr>
          <a:xfrm>
            <a:off x="7604039" y="5752211"/>
            <a:ext cx="4043749" cy="55399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algn="just">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t>通过一种合理的方法将图分割为若干个最优子图，使连接各个子图的边权值尽可能低，子图内边的权值尽可能的高，每个子图内的所有节点属于一个类别</a:t>
            </a:r>
          </a:p>
        </p:txBody>
      </p:sp>
    </p:spTree>
    <p:extLst>
      <p:ext uri="{BB962C8B-B14F-4D97-AF65-F5344CB8AC3E}">
        <p14:creationId xmlns:p14="http://schemas.microsoft.com/office/powerpoint/2010/main" val="170498956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2"/>
            <a:ext cx="7549924" cy="5194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基于谱聚类算法的验证流程</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F2BFAA29-2CDF-4C6F-A5A6-0E9A7541CA43}"/>
              </a:ext>
            </a:extLst>
          </p:cNvPr>
          <p:cNvPicPr>
            <a:picLocks noChangeAspect="1"/>
          </p:cNvPicPr>
          <p:nvPr/>
        </p:nvPicPr>
        <p:blipFill>
          <a:blip r:embed="rId3"/>
          <a:stretch>
            <a:fillRect/>
          </a:stretch>
        </p:blipFill>
        <p:spPr>
          <a:xfrm>
            <a:off x="9263448" y="4249571"/>
            <a:ext cx="1567089" cy="337439"/>
          </a:xfrm>
          <a:prstGeom prst="rect">
            <a:avLst/>
          </a:prstGeom>
        </p:spPr>
      </p:pic>
      <p:pic>
        <p:nvPicPr>
          <p:cNvPr id="8" name="图片 7">
            <a:extLst>
              <a:ext uri="{FF2B5EF4-FFF2-40B4-BE49-F238E27FC236}">
                <a16:creationId xmlns:a16="http://schemas.microsoft.com/office/drawing/2014/main" id="{240F75D4-98A1-4DF6-9368-5742D48DCB31}"/>
              </a:ext>
            </a:extLst>
          </p:cNvPr>
          <p:cNvPicPr>
            <a:picLocks noChangeAspect="1"/>
          </p:cNvPicPr>
          <p:nvPr/>
        </p:nvPicPr>
        <p:blipFill>
          <a:blip r:embed="rId4"/>
          <a:stretch>
            <a:fillRect/>
          </a:stretch>
        </p:blipFill>
        <p:spPr>
          <a:xfrm>
            <a:off x="9263448" y="4650550"/>
            <a:ext cx="1274101" cy="413222"/>
          </a:xfrm>
          <a:prstGeom prst="rect">
            <a:avLst/>
          </a:prstGeom>
        </p:spPr>
      </p:pic>
      <p:pic>
        <p:nvPicPr>
          <p:cNvPr id="10" name="图片 9">
            <a:extLst>
              <a:ext uri="{FF2B5EF4-FFF2-40B4-BE49-F238E27FC236}">
                <a16:creationId xmlns:a16="http://schemas.microsoft.com/office/drawing/2014/main" id="{DCA06D7D-36A8-4EF7-8497-2DA139C35D70}"/>
              </a:ext>
            </a:extLst>
          </p:cNvPr>
          <p:cNvPicPr>
            <a:picLocks noChangeAspect="1"/>
          </p:cNvPicPr>
          <p:nvPr/>
        </p:nvPicPr>
        <p:blipFill>
          <a:blip r:embed="rId5"/>
          <a:stretch>
            <a:fillRect/>
          </a:stretch>
        </p:blipFill>
        <p:spPr>
          <a:xfrm>
            <a:off x="9263448" y="5068850"/>
            <a:ext cx="1370194" cy="459015"/>
          </a:xfrm>
          <a:prstGeom prst="rect">
            <a:avLst/>
          </a:prstGeom>
        </p:spPr>
      </p:pic>
      <p:pic>
        <p:nvPicPr>
          <p:cNvPr id="12" name="图片 11">
            <a:extLst>
              <a:ext uri="{FF2B5EF4-FFF2-40B4-BE49-F238E27FC236}">
                <a16:creationId xmlns:a16="http://schemas.microsoft.com/office/drawing/2014/main" id="{08222C6B-7587-4B83-B4B0-DF1507ACBE02}"/>
              </a:ext>
            </a:extLst>
          </p:cNvPr>
          <p:cNvPicPr>
            <a:picLocks noChangeAspect="1"/>
          </p:cNvPicPr>
          <p:nvPr/>
        </p:nvPicPr>
        <p:blipFill>
          <a:blip r:embed="rId6"/>
          <a:stretch>
            <a:fillRect/>
          </a:stretch>
        </p:blipFill>
        <p:spPr>
          <a:xfrm>
            <a:off x="9188309" y="5528291"/>
            <a:ext cx="1389869" cy="487253"/>
          </a:xfrm>
          <a:prstGeom prst="rect">
            <a:avLst/>
          </a:prstGeom>
        </p:spPr>
      </p:pic>
      <p:pic>
        <p:nvPicPr>
          <p:cNvPr id="24" name="图片 23">
            <a:extLst>
              <a:ext uri="{FF2B5EF4-FFF2-40B4-BE49-F238E27FC236}">
                <a16:creationId xmlns:a16="http://schemas.microsoft.com/office/drawing/2014/main" id="{427EB992-7D38-46D5-8884-3409FA5549C4}"/>
              </a:ext>
            </a:extLst>
          </p:cNvPr>
          <p:cNvPicPr>
            <a:picLocks noChangeAspect="1"/>
          </p:cNvPicPr>
          <p:nvPr/>
        </p:nvPicPr>
        <p:blipFill>
          <a:blip r:embed="rId7"/>
          <a:stretch>
            <a:fillRect/>
          </a:stretch>
        </p:blipFill>
        <p:spPr>
          <a:xfrm>
            <a:off x="154513" y="1025482"/>
            <a:ext cx="6356354" cy="1211102"/>
          </a:xfrm>
          <a:prstGeom prst="rect">
            <a:avLst/>
          </a:prstGeom>
        </p:spPr>
      </p:pic>
      <p:sp>
        <p:nvSpPr>
          <p:cNvPr id="25" name="文本框 24">
            <a:extLst>
              <a:ext uri="{FF2B5EF4-FFF2-40B4-BE49-F238E27FC236}">
                <a16:creationId xmlns:a16="http://schemas.microsoft.com/office/drawing/2014/main" id="{69282E48-6CF5-4709-B7C1-0B595B8918DE}"/>
              </a:ext>
            </a:extLst>
          </p:cNvPr>
          <p:cNvSpPr txBox="1"/>
          <p:nvPr/>
        </p:nvSpPr>
        <p:spPr>
          <a:xfrm>
            <a:off x="2687594" y="755403"/>
            <a:ext cx="1050324" cy="261610"/>
          </a:xfrm>
          <a:prstGeom prst="rect">
            <a:avLst/>
          </a:prstGeom>
          <a:noFill/>
        </p:spPr>
        <p:txBody>
          <a:bodyPr wrap="square" rtlCol="0">
            <a:spAutoFit/>
          </a:bodyPr>
          <a:lstStyle/>
          <a:p>
            <a:r>
              <a:rPr lang="zh-CN" altLang="en-US" sz="1100" dirty="0"/>
              <a:t>被试基本信息</a:t>
            </a:r>
          </a:p>
        </p:txBody>
      </p:sp>
      <p:sp>
        <p:nvSpPr>
          <p:cNvPr id="27" name="矩形 26">
            <a:extLst>
              <a:ext uri="{FF2B5EF4-FFF2-40B4-BE49-F238E27FC236}">
                <a16:creationId xmlns:a16="http://schemas.microsoft.com/office/drawing/2014/main" id="{D81E146C-AA65-4FB9-8888-BC8EEC8AA754}"/>
              </a:ext>
            </a:extLst>
          </p:cNvPr>
          <p:cNvSpPr/>
          <p:nvPr/>
        </p:nvSpPr>
        <p:spPr>
          <a:xfrm>
            <a:off x="152596" y="4344005"/>
            <a:ext cx="1046734" cy="6246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latin typeface="+mn-ea"/>
                <a:cs typeface="Times New Roman" panose="02020603050405020304" pitchFamily="18" charset="0"/>
              </a:rPr>
              <a:t>60</a:t>
            </a:r>
            <a:r>
              <a:rPr lang="zh-CN" altLang="en-US" sz="1200" dirty="0">
                <a:latin typeface="+mn-ea"/>
                <a:cs typeface="Times New Roman" panose="02020603050405020304" pitchFamily="18" charset="0"/>
              </a:rPr>
              <a:t>个被试的</a:t>
            </a:r>
            <a:r>
              <a:rPr lang="en-US" altLang="zh-CN" sz="1200" dirty="0">
                <a:latin typeface="+mn-ea"/>
                <a:cs typeface="Times New Roman" panose="02020603050405020304" pitchFamily="18" charset="0"/>
              </a:rPr>
              <a:t>fMRI</a:t>
            </a:r>
            <a:r>
              <a:rPr lang="zh-CN" altLang="en-US" sz="1200" dirty="0">
                <a:latin typeface="+mn-ea"/>
                <a:cs typeface="Times New Roman" panose="02020603050405020304" pitchFamily="18" charset="0"/>
              </a:rPr>
              <a:t>影像</a:t>
            </a:r>
          </a:p>
        </p:txBody>
      </p:sp>
      <p:sp>
        <p:nvSpPr>
          <p:cNvPr id="30" name="矩形 29">
            <a:extLst>
              <a:ext uri="{FF2B5EF4-FFF2-40B4-BE49-F238E27FC236}">
                <a16:creationId xmlns:a16="http://schemas.microsoft.com/office/drawing/2014/main" id="{2A900B13-A0C9-4953-8785-47E3AD77F3B0}"/>
              </a:ext>
            </a:extLst>
          </p:cNvPr>
          <p:cNvSpPr/>
          <p:nvPr/>
        </p:nvSpPr>
        <p:spPr>
          <a:xfrm>
            <a:off x="1887610" y="4465903"/>
            <a:ext cx="914400" cy="4701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Times New Roman" panose="02020603050405020304" pitchFamily="18" charset="0"/>
                <a:cs typeface="Times New Roman" panose="02020603050405020304" pitchFamily="18" charset="0"/>
              </a:rPr>
              <a:t>阈值为</a:t>
            </a:r>
            <a:r>
              <a:rPr lang="en-US" altLang="zh-CN" sz="1000" dirty="0">
                <a:latin typeface="Times New Roman" panose="02020603050405020304" pitchFamily="18" charset="0"/>
                <a:cs typeface="Times New Roman" panose="02020603050405020304" pitchFamily="18" charset="0"/>
              </a:rPr>
              <a:t>0.25</a:t>
            </a:r>
            <a:r>
              <a:rPr lang="zh-CN" altLang="en-US" sz="1000" dirty="0">
                <a:latin typeface="Times New Roman" panose="02020603050405020304" pitchFamily="18" charset="0"/>
                <a:cs typeface="Times New Roman" panose="02020603050405020304" pitchFamily="18" charset="0"/>
              </a:rPr>
              <a:t>的</a:t>
            </a:r>
            <a:r>
              <a:rPr lang="en-US" altLang="zh-CN" sz="1000" dirty="0">
                <a:latin typeface="Times New Roman" panose="02020603050405020304" pitchFamily="18" charset="0"/>
                <a:cs typeface="Times New Roman" panose="02020603050405020304" pitchFamily="18" charset="0"/>
              </a:rPr>
              <a:t>60</a:t>
            </a:r>
            <a:r>
              <a:rPr lang="zh-CN" altLang="en-US" sz="1000" dirty="0">
                <a:latin typeface="Times New Roman" panose="02020603050405020304" pitchFamily="18" charset="0"/>
                <a:cs typeface="Times New Roman" panose="02020603050405020304" pitchFamily="18" charset="0"/>
              </a:rPr>
              <a:t>个</a:t>
            </a:r>
            <a:r>
              <a:rPr lang="en-US" altLang="zh-CN" sz="1000" dirty="0">
                <a:latin typeface="Times New Roman" panose="02020603050405020304" pitchFamily="18" charset="0"/>
                <a:cs typeface="Times New Roman" panose="02020603050405020304" pitchFamily="18" charset="0"/>
              </a:rPr>
              <a:t>FBN</a:t>
            </a:r>
            <a:endParaRPr lang="zh-CN" altLang="en-US" sz="1000" dirty="0">
              <a:latin typeface="Times New Roman" panose="02020603050405020304" pitchFamily="18" charset="0"/>
              <a:cs typeface="Times New Roman" panose="02020603050405020304" pitchFamily="18" charset="0"/>
            </a:endParaRPr>
          </a:p>
        </p:txBody>
      </p:sp>
      <p:cxnSp>
        <p:nvCxnSpPr>
          <p:cNvPr id="32" name="直接箭头连接符 31">
            <a:extLst>
              <a:ext uri="{FF2B5EF4-FFF2-40B4-BE49-F238E27FC236}">
                <a16:creationId xmlns:a16="http://schemas.microsoft.com/office/drawing/2014/main" id="{1665852A-BD0A-43E9-B9D0-B3CE4CD18D4E}"/>
              </a:ext>
            </a:extLst>
          </p:cNvPr>
          <p:cNvCxnSpPr>
            <a:cxnSpLocks/>
          </p:cNvCxnSpPr>
          <p:nvPr/>
        </p:nvCxnSpPr>
        <p:spPr>
          <a:xfrm>
            <a:off x="5420986" y="4692762"/>
            <a:ext cx="354172" cy="30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F1C60EB4-A2F8-439C-9F9C-F4DE521830CB}"/>
              </a:ext>
            </a:extLst>
          </p:cNvPr>
          <p:cNvCxnSpPr>
            <a:cxnSpLocks/>
          </p:cNvCxnSpPr>
          <p:nvPr/>
        </p:nvCxnSpPr>
        <p:spPr>
          <a:xfrm flipV="1">
            <a:off x="5408588" y="3920660"/>
            <a:ext cx="469503" cy="3874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A133ED64-8EB0-47DA-8C26-24942D67EFF0}"/>
              </a:ext>
            </a:extLst>
          </p:cNvPr>
          <p:cNvCxnSpPr>
            <a:cxnSpLocks/>
          </p:cNvCxnSpPr>
          <p:nvPr/>
        </p:nvCxnSpPr>
        <p:spPr>
          <a:xfrm>
            <a:off x="5408588" y="5010881"/>
            <a:ext cx="440535" cy="5173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DDCD6A4E-039A-49F5-89BC-A2B84263E9DA}"/>
              </a:ext>
            </a:extLst>
          </p:cNvPr>
          <p:cNvSpPr/>
          <p:nvPr/>
        </p:nvSpPr>
        <p:spPr>
          <a:xfrm>
            <a:off x="1887610" y="5545325"/>
            <a:ext cx="897923" cy="4701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Times New Roman" panose="02020603050405020304" pitchFamily="18" charset="0"/>
                <a:cs typeface="Times New Roman" panose="02020603050405020304" pitchFamily="18" charset="0"/>
              </a:rPr>
              <a:t>阈值为</a:t>
            </a:r>
            <a:r>
              <a:rPr lang="en-US" altLang="zh-CN" sz="1000" dirty="0">
                <a:latin typeface="Times New Roman" panose="02020603050405020304" pitchFamily="18" charset="0"/>
                <a:cs typeface="Times New Roman" panose="02020603050405020304" pitchFamily="18" charset="0"/>
              </a:rPr>
              <a:t>0.35</a:t>
            </a:r>
            <a:r>
              <a:rPr lang="zh-CN" altLang="en-US" sz="1000" dirty="0">
                <a:latin typeface="Times New Roman" panose="02020603050405020304" pitchFamily="18" charset="0"/>
                <a:cs typeface="Times New Roman" panose="02020603050405020304" pitchFamily="18" charset="0"/>
              </a:rPr>
              <a:t>的</a:t>
            </a:r>
            <a:r>
              <a:rPr lang="en-US" altLang="zh-CN" sz="1000" dirty="0">
                <a:latin typeface="Times New Roman" panose="02020603050405020304" pitchFamily="18" charset="0"/>
                <a:cs typeface="Times New Roman" panose="02020603050405020304" pitchFamily="18" charset="0"/>
              </a:rPr>
              <a:t>60</a:t>
            </a:r>
            <a:r>
              <a:rPr lang="zh-CN" altLang="en-US" sz="1000" dirty="0">
                <a:latin typeface="Times New Roman" panose="02020603050405020304" pitchFamily="18" charset="0"/>
                <a:cs typeface="Times New Roman" panose="02020603050405020304" pitchFamily="18" charset="0"/>
              </a:rPr>
              <a:t>个</a:t>
            </a:r>
            <a:r>
              <a:rPr lang="en-US" altLang="zh-CN" sz="1000" dirty="0">
                <a:latin typeface="Times New Roman" panose="02020603050405020304" pitchFamily="18" charset="0"/>
                <a:cs typeface="Times New Roman" panose="02020603050405020304" pitchFamily="18" charset="0"/>
              </a:rPr>
              <a:t>FBN</a:t>
            </a:r>
            <a:endParaRPr lang="zh-CN" altLang="en-US" sz="10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7F365951-03B4-4D11-8685-83C51B3DB5E8}"/>
              </a:ext>
            </a:extLst>
          </p:cNvPr>
          <p:cNvSpPr/>
          <p:nvPr/>
        </p:nvSpPr>
        <p:spPr>
          <a:xfrm>
            <a:off x="1887609" y="3378955"/>
            <a:ext cx="897922" cy="4701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Times New Roman" panose="02020603050405020304" pitchFamily="18" charset="0"/>
                <a:cs typeface="Times New Roman" panose="02020603050405020304" pitchFamily="18" charset="0"/>
              </a:rPr>
              <a:t>阈值为</a:t>
            </a:r>
            <a:r>
              <a:rPr lang="en-US" altLang="zh-CN" sz="1000" dirty="0">
                <a:latin typeface="Times New Roman" panose="02020603050405020304" pitchFamily="18" charset="0"/>
                <a:cs typeface="Times New Roman" panose="02020603050405020304" pitchFamily="18" charset="0"/>
              </a:rPr>
              <a:t>0.15</a:t>
            </a:r>
            <a:r>
              <a:rPr lang="zh-CN" altLang="en-US" sz="1000" dirty="0">
                <a:latin typeface="Times New Roman" panose="02020603050405020304" pitchFamily="18" charset="0"/>
                <a:cs typeface="Times New Roman" panose="02020603050405020304" pitchFamily="18" charset="0"/>
              </a:rPr>
              <a:t>的</a:t>
            </a:r>
            <a:r>
              <a:rPr lang="en-US" altLang="zh-CN" sz="1000" dirty="0">
                <a:latin typeface="Times New Roman" panose="02020603050405020304" pitchFamily="18" charset="0"/>
                <a:cs typeface="Times New Roman" panose="02020603050405020304" pitchFamily="18" charset="0"/>
              </a:rPr>
              <a:t>60</a:t>
            </a:r>
            <a:r>
              <a:rPr lang="zh-CN" altLang="en-US" sz="1000" dirty="0">
                <a:latin typeface="Times New Roman" panose="02020603050405020304" pitchFamily="18" charset="0"/>
                <a:cs typeface="Times New Roman" panose="02020603050405020304" pitchFamily="18" charset="0"/>
              </a:rPr>
              <a:t>个</a:t>
            </a:r>
            <a:r>
              <a:rPr lang="en-US" altLang="zh-CN" sz="1000" dirty="0">
                <a:latin typeface="Times New Roman" panose="02020603050405020304" pitchFamily="18" charset="0"/>
                <a:cs typeface="Times New Roman" panose="02020603050405020304" pitchFamily="18" charset="0"/>
              </a:rPr>
              <a:t>FBN</a:t>
            </a:r>
            <a:endParaRPr lang="zh-CN" altLang="en-US" sz="1000" dirty="0">
              <a:latin typeface="Times New Roman" panose="02020603050405020304" pitchFamily="18" charset="0"/>
              <a:cs typeface="Times New Roman" panose="02020603050405020304" pitchFamily="18" charset="0"/>
            </a:endParaRPr>
          </a:p>
        </p:txBody>
      </p:sp>
      <p:sp>
        <p:nvSpPr>
          <p:cNvPr id="41" name="矩形: 圆角 40">
            <a:extLst>
              <a:ext uri="{FF2B5EF4-FFF2-40B4-BE49-F238E27FC236}">
                <a16:creationId xmlns:a16="http://schemas.microsoft.com/office/drawing/2014/main" id="{73441D26-F430-48AC-9B00-34559F94D9DA}"/>
              </a:ext>
            </a:extLst>
          </p:cNvPr>
          <p:cNvSpPr/>
          <p:nvPr/>
        </p:nvSpPr>
        <p:spPr>
          <a:xfrm>
            <a:off x="646836" y="2692658"/>
            <a:ext cx="1880307" cy="36817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latin typeface="Times New Roman" panose="02020603050405020304" pitchFamily="18" charset="0"/>
                <a:cs typeface="Times New Roman" panose="02020603050405020304" pitchFamily="18" charset="0"/>
              </a:rPr>
              <a:t>为每个被试构建三个阈值下的</a:t>
            </a:r>
            <a:r>
              <a:rPr lang="en-US" altLang="zh-CN" sz="1000" dirty="0">
                <a:latin typeface="Times New Roman" panose="02020603050405020304" pitchFamily="18" charset="0"/>
                <a:cs typeface="Times New Roman" panose="02020603050405020304" pitchFamily="18" charset="0"/>
              </a:rPr>
              <a:t>FBN</a:t>
            </a:r>
            <a:endParaRPr lang="zh-CN" altLang="en-US" sz="1000" dirty="0">
              <a:latin typeface="Times New Roman" panose="02020603050405020304" pitchFamily="18" charset="0"/>
              <a:cs typeface="Times New Roman" panose="02020603050405020304" pitchFamily="18" charset="0"/>
            </a:endParaRPr>
          </a:p>
        </p:txBody>
      </p:sp>
      <p:cxnSp>
        <p:nvCxnSpPr>
          <p:cNvPr id="43" name="直接连接符 42">
            <a:extLst>
              <a:ext uri="{FF2B5EF4-FFF2-40B4-BE49-F238E27FC236}">
                <a16:creationId xmlns:a16="http://schemas.microsoft.com/office/drawing/2014/main" id="{3B79E085-067B-484D-959E-2A90E2C291C1}"/>
              </a:ext>
            </a:extLst>
          </p:cNvPr>
          <p:cNvCxnSpPr>
            <a:cxnSpLocks/>
          </p:cNvCxnSpPr>
          <p:nvPr/>
        </p:nvCxnSpPr>
        <p:spPr>
          <a:xfrm>
            <a:off x="2928552" y="2620132"/>
            <a:ext cx="0" cy="4151371"/>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 name="箭头: 右 4">
            <a:extLst>
              <a:ext uri="{FF2B5EF4-FFF2-40B4-BE49-F238E27FC236}">
                <a16:creationId xmlns:a16="http://schemas.microsoft.com/office/drawing/2014/main" id="{FFBF2A56-CE3B-4246-90C4-22D33BB4518B}"/>
              </a:ext>
            </a:extLst>
          </p:cNvPr>
          <p:cNvSpPr/>
          <p:nvPr/>
        </p:nvSpPr>
        <p:spPr>
          <a:xfrm>
            <a:off x="3326867" y="4650550"/>
            <a:ext cx="2048249" cy="1139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E5512F22-B96D-49D3-8E5E-E786A464CBD5}"/>
              </a:ext>
            </a:extLst>
          </p:cNvPr>
          <p:cNvCxnSpPr>
            <a:cxnSpLocks/>
          </p:cNvCxnSpPr>
          <p:nvPr/>
        </p:nvCxnSpPr>
        <p:spPr>
          <a:xfrm>
            <a:off x="2805897" y="3890248"/>
            <a:ext cx="406859" cy="3756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6E58184F-5E1F-49C8-9D05-5BA608A411FE}"/>
              </a:ext>
            </a:extLst>
          </p:cNvPr>
          <p:cNvCxnSpPr>
            <a:cxnSpLocks/>
          </p:cNvCxnSpPr>
          <p:nvPr/>
        </p:nvCxnSpPr>
        <p:spPr>
          <a:xfrm>
            <a:off x="2814441" y="4695817"/>
            <a:ext cx="39831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023FB4B6-F66F-420F-A851-DDEE8DF22137}"/>
              </a:ext>
            </a:extLst>
          </p:cNvPr>
          <p:cNvCxnSpPr>
            <a:cxnSpLocks/>
          </p:cNvCxnSpPr>
          <p:nvPr/>
        </p:nvCxnSpPr>
        <p:spPr>
          <a:xfrm flipV="1">
            <a:off x="2847006" y="5077696"/>
            <a:ext cx="365750" cy="4083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5" name="矩形: 圆角 34">
            <a:extLst>
              <a:ext uri="{FF2B5EF4-FFF2-40B4-BE49-F238E27FC236}">
                <a16:creationId xmlns:a16="http://schemas.microsoft.com/office/drawing/2014/main" id="{58E0A47A-6382-4743-B238-34989A41B2DA}"/>
              </a:ext>
            </a:extLst>
          </p:cNvPr>
          <p:cNvSpPr/>
          <p:nvPr/>
        </p:nvSpPr>
        <p:spPr>
          <a:xfrm>
            <a:off x="3490290" y="3994539"/>
            <a:ext cx="1685459" cy="14259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endParaRPr lang="en-US" altLang="zh-CN" sz="1000" dirty="0"/>
          </a:p>
          <a:p>
            <a:pPr algn="ctr"/>
            <a:r>
              <a:rPr lang="en-US" altLang="zh-CN" sz="1000" dirty="0"/>
              <a:t>1.</a:t>
            </a:r>
            <a:r>
              <a:rPr lang="zh-CN" altLang="en-US" sz="1000" dirty="0"/>
              <a:t>基于功能性脑网络</a:t>
            </a:r>
            <a:r>
              <a:rPr lang="zh-CN" altLang="en-US" sz="1000" dirty="0">
                <a:latin typeface="Times New Roman" panose="02020603050405020304" pitchFamily="18" charset="0"/>
                <a:cs typeface="Times New Roman" panose="02020603050405020304" pitchFamily="18" charset="0"/>
              </a:rPr>
              <a:t>连通权值的相似度算法</a:t>
            </a:r>
            <a:endParaRPr lang="en-US" altLang="zh-CN" sz="1000" dirty="0">
              <a:latin typeface="Times New Roman" panose="02020603050405020304" pitchFamily="18" charset="0"/>
              <a:cs typeface="Times New Roman" panose="02020603050405020304" pitchFamily="18" charset="0"/>
            </a:endParaRPr>
          </a:p>
          <a:p>
            <a:pPr algn="ctr"/>
            <a:endParaRPr lang="en-US" altLang="zh-CN" sz="1000" dirty="0">
              <a:latin typeface="Times New Roman" panose="02020603050405020304" pitchFamily="18" charset="0"/>
              <a:cs typeface="Times New Roman" panose="02020603050405020304" pitchFamily="18" charset="0"/>
            </a:endParaRPr>
          </a:p>
          <a:p>
            <a:pPr algn="ctr"/>
            <a:r>
              <a:rPr lang="en-US" altLang="zh-CN" sz="1000" dirty="0">
                <a:latin typeface="Times New Roman" panose="02020603050405020304" pitchFamily="18" charset="0"/>
                <a:cs typeface="Times New Roman" panose="02020603050405020304" pitchFamily="18" charset="0"/>
              </a:rPr>
              <a:t>2.</a:t>
            </a:r>
            <a:r>
              <a:rPr lang="zh-CN" altLang="en-US" sz="1000" dirty="0">
                <a:latin typeface="Times New Roman" panose="02020603050405020304" pitchFamily="18" charset="0"/>
                <a:cs typeface="Times New Roman" panose="02020603050405020304" pitchFamily="18" charset="0"/>
              </a:rPr>
              <a:t>基于功能性脑网络拓扑结构的相似度算法</a:t>
            </a:r>
            <a:endParaRPr lang="en-US" altLang="zh-CN" sz="1000" dirty="0">
              <a:latin typeface="Times New Roman" panose="02020603050405020304" pitchFamily="18" charset="0"/>
              <a:cs typeface="Times New Roman" panose="02020603050405020304" pitchFamily="18" charset="0"/>
            </a:endParaRPr>
          </a:p>
          <a:p>
            <a:pPr algn="ctr"/>
            <a:endParaRPr lang="en-US" altLang="zh-CN" sz="1000" dirty="0">
              <a:latin typeface="Times New Roman" panose="02020603050405020304" pitchFamily="18" charset="0"/>
              <a:cs typeface="Times New Roman" panose="02020603050405020304" pitchFamily="18" charset="0"/>
            </a:endParaRPr>
          </a:p>
          <a:p>
            <a:pPr algn="ctr"/>
            <a:r>
              <a:rPr lang="en-US" altLang="zh-CN" sz="1000" dirty="0">
                <a:latin typeface="Times New Roman" panose="02020603050405020304" pitchFamily="18" charset="0"/>
                <a:cs typeface="Times New Roman" panose="02020603050405020304" pitchFamily="18" charset="0"/>
              </a:rPr>
              <a:t>3.</a:t>
            </a:r>
            <a:r>
              <a:rPr lang="zh-CN" altLang="en-US" sz="1000" dirty="0">
                <a:latin typeface="Times New Roman" panose="02020603050405020304" pitchFamily="18" charset="0"/>
                <a:cs typeface="Times New Roman" panose="02020603050405020304" pitchFamily="18" charset="0"/>
              </a:rPr>
              <a:t>基于连通权值和拓扑结构的相似度算法</a:t>
            </a:r>
            <a:endParaRPr lang="en-US" altLang="zh-CN" sz="1000" dirty="0">
              <a:latin typeface="Times New Roman" panose="02020603050405020304" pitchFamily="18" charset="0"/>
              <a:cs typeface="Times New Roman" panose="02020603050405020304" pitchFamily="18" charset="0"/>
            </a:endParaRPr>
          </a:p>
          <a:p>
            <a:pPr algn="just"/>
            <a:endParaRPr lang="zh-CN" altLang="en-US" sz="1100" dirty="0"/>
          </a:p>
        </p:txBody>
      </p:sp>
      <p:sp>
        <p:nvSpPr>
          <p:cNvPr id="37" name="矩形 36">
            <a:extLst>
              <a:ext uri="{FF2B5EF4-FFF2-40B4-BE49-F238E27FC236}">
                <a16:creationId xmlns:a16="http://schemas.microsoft.com/office/drawing/2014/main" id="{1B205344-4E75-4297-8482-E4EC3C534C8C}"/>
              </a:ext>
            </a:extLst>
          </p:cNvPr>
          <p:cNvSpPr/>
          <p:nvPr/>
        </p:nvSpPr>
        <p:spPr>
          <a:xfrm>
            <a:off x="5888610" y="3590140"/>
            <a:ext cx="1463777" cy="5562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900" dirty="0">
                <a:latin typeface="Times New Roman" panose="02020603050405020304" pitchFamily="18" charset="0"/>
                <a:cs typeface="Times New Roman" panose="02020603050405020304" pitchFamily="18" charset="0"/>
              </a:rPr>
              <a:t>阈值为</a:t>
            </a:r>
            <a:r>
              <a:rPr lang="en-US" altLang="zh-CN" sz="900" dirty="0">
                <a:latin typeface="Times New Roman" panose="02020603050405020304" pitchFamily="18" charset="0"/>
                <a:cs typeface="Times New Roman" panose="02020603050405020304" pitchFamily="18" charset="0"/>
              </a:rPr>
              <a:t>0.15</a:t>
            </a:r>
            <a:r>
              <a:rPr lang="zh-CN" altLang="en-US" sz="900" dirty="0">
                <a:latin typeface="Times New Roman" panose="02020603050405020304" pitchFamily="18" charset="0"/>
                <a:cs typeface="Times New Roman" panose="02020603050405020304" pitchFamily="18" charset="0"/>
              </a:rPr>
              <a:t>，</a:t>
            </a:r>
            <a:r>
              <a:rPr lang="en-US" altLang="zh-CN" sz="900" dirty="0">
                <a:latin typeface="Times New Roman" panose="02020603050405020304" pitchFamily="18" charset="0"/>
                <a:cs typeface="Times New Roman" panose="02020603050405020304" pitchFamily="18" charset="0"/>
              </a:rPr>
              <a:t>60</a:t>
            </a:r>
            <a:r>
              <a:rPr lang="zh-CN" altLang="en-US" sz="900" dirty="0">
                <a:latin typeface="Times New Roman" panose="02020603050405020304" pitchFamily="18" charset="0"/>
                <a:cs typeface="Times New Roman" panose="02020603050405020304" pitchFamily="18" charset="0"/>
              </a:rPr>
              <a:t>个</a:t>
            </a:r>
            <a:r>
              <a:rPr lang="en-US" altLang="zh-CN" sz="900" dirty="0">
                <a:latin typeface="Times New Roman" panose="02020603050405020304" pitchFamily="18" charset="0"/>
                <a:cs typeface="Times New Roman" panose="02020603050405020304" pitchFamily="18" charset="0"/>
              </a:rPr>
              <a:t>FBN</a:t>
            </a:r>
            <a:r>
              <a:rPr lang="zh-CN" altLang="en-US" sz="900" dirty="0">
                <a:latin typeface="Times New Roman" panose="02020603050405020304" pitchFamily="18" charset="0"/>
                <a:cs typeface="Times New Roman" panose="02020603050405020304" pitchFamily="18" charset="0"/>
              </a:rPr>
              <a:t>间的</a:t>
            </a:r>
            <a:r>
              <a:rPr lang="en-US" altLang="zh-CN" sz="900" dirty="0" err="1">
                <a:latin typeface="Times New Roman" panose="02020603050405020304" pitchFamily="18" charset="0"/>
                <a:cs typeface="Times New Roman" panose="02020603050405020304" pitchFamily="18" charset="0"/>
              </a:rPr>
              <a:t>M</a:t>
            </a:r>
            <a:r>
              <a:rPr lang="en-US" altLang="zh-CN" sz="900" baseline="-25000" dirty="0" err="1">
                <a:latin typeface="Times New Roman" panose="02020603050405020304" pitchFamily="18" charset="0"/>
                <a:cs typeface="Times New Roman" panose="02020603050405020304" pitchFamily="18" charset="0"/>
              </a:rPr>
              <a:t>weight</a:t>
            </a:r>
            <a:r>
              <a:rPr lang="zh-CN" altLang="en-US" sz="900" baseline="-25000" dirty="0">
                <a:latin typeface="Times New Roman" panose="02020603050405020304" pitchFamily="18" charset="0"/>
                <a:cs typeface="Times New Roman" panose="02020603050405020304" pitchFamily="18" charset="0"/>
              </a:rPr>
              <a:t>、</a:t>
            </a:r>
            <a:r>
              <a:rPr lang="en-US" altLang="zh-CN" sz="900" dirty="0">
                <a:latin typeface="Times New Roman" panose="02020603050405020304" pitchFamily="18" charset="0"/>
                <a:cs typeface="Times New Roman" panose="02020603050405020304" pitchFamily="18" charset="0"/>
              </a:rPr>
              <a:t> </a:t>
            </a:r>
            <a:r>
              <a:rPr lang="en-US" altLang="zh-CN" sz="900" dirty="0" err="1">
                <a:latin typeface="Times New Roman" panose="02020603050405020304" pitchFamily="18" charset="0"/>
                <a:cs typeface="Times New Roman" panose="02020603050405020304" pitchFamily="18" charset="0"/>
              </a:rPr>
              <a:t>M</a:t>
            </a:r>
            <a:r>
              <a:rPr lang="en-US" altLang="zh-CN" sz="900" baseline="-25000" dirty="0" err="1">
                <a:latin typeface="Times New Roman" panose="02020603050405020304" pitchFamily="18" charset="0"/>
                <a:cs typeface="Times New Roman" panose="02020603050405020304" pitchFamily="18" charset="0"/>
              </a:rPr>
              <a:t>struc</a:t>
            </a:r>
            <a:r>
              <a:rPr lang="zh-CN" altLang="en-US" sz="900" baseline="-25000" dirty="0">
                <a:latin typeface="Times New Roman" panose="02020603050405020304" pitchFamily="18" charset="0"/>
                <a:cs typeface="Times New Roman" panose="02020603050405020304" pitchFamily="18" charset="0"/>
              </a:rPr>
              <a:t>、</a:t>
            </a:r>
            <a:r>
              <a:rPr lang="en-US" altLang="zh-CN" sz="900" dirty="0">
                <a:latin typeface="Times New Roman" panose="02020603050405020304" pitchFamily="18" charset="0"/>
                <a:cs typeface="Times New Roman" panose="02020603050405020304" pitchFamily="18" charset="0"/>
              </a:rPr>
              <a:t> M</a:t>
            </a:r>
            <a:r>
              <a:rPr lang="en-US" altLang="zh-CN" sz="900" baseline="-25000" dirty="0">
                <a:latin typeface="Times New Roman" panose="02020603050405020304" pitchFamily="18" charset="0"/>
                <a:cs typeface="Times New Roman" panose="02020603050405020304" pitchFamily="18" charset="0"/>
              </a:rPr>
              <a:t>all</a:t>
            </a:r>
            <a:endParaRPr lang="zh-CN" altLang="en-US" sz="900" baseline="-250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9B652EC1-D114-4E6E-8178-34995D826C06}"/>
              </a:ext>
            </a:extLst>
          </p:cNvPr>
          <p:cNvSpPr/>
          <p:nvPr/>
        </p:nvSpPr>
        <p:spPr>
          <a:xfrm>
            <a:off x="5888609" y="4419088"/>
            <a:ext cx="1463778" cy="5562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900" dirty="0">
                <a:latin typeface="Times New Roman" panose="02020603050405020304" pitchFamily="18" charset="0"/>
                <a:cs typeface="Times New Roman" panose="02020603050405020304" pitchFamily="18" charset="0"/>
              </a:rPr>
              <a:t>阈值为</a:t>
            </a:r>
            <a:r>
              <a:rPr lang="en-US" altLang="zh-CN" sz="900" dirty="0">
                <a:latin typeface="Times New Roman" panose="02020603050405020304" pitchFamily="18" charset="0"/>
                <a:cs typeface="Times New Roman" panose="02020603050405020304" pitchFamily="18" charset="0"/>
              </a:rPr>
              <a:t>0.25</a:t>
            </a:r>
            <a:r>
              <a:rPr lang="zh-CN" altLang="en-US" sz="900" dirty="0">
                <a:latin typeface="Times New Roman" panose="02020603050405020304" pitchFamily="18" charset="0"/>
                <a:cs typeface="Times New Roman" panose="02020603050405020304" pitchFamily="18" charset="0"/>
              </a:rPr>
              <a:t>，</a:t>
            </a:r>
            <a:r>
              <a:rPr lang="en-US" altLang="zh-CN" sz="900" dirty="0">
                <a:latin typeface="Times New Roman" panose="02020603050405020304" pitchFamily="18" charset="0"/>
                <a:cs typeface="Times New Roman" panose="02020603050405020304" pitchFamily="18" charset="0"/>
              </a:rPr>
              <a:t>60</a:t>
            </a:r>
            <a:r>
              <a:rPr lang="zh-CN" altLang="en-US" sz="900" dirty="0">
                <a:latin typeface="Times New Roman" panose="02020603050405020304" pitchFamily="18" charset="0"/>
                <a:cs typeface="Times New Roman" panose="02020603050405020304" pitchFamily="18" charset="0"/>
              </a:rPr>
              <a:t>个</a:t>
            </a:r>
            <a:r>
              <a:rPr lang="en-US" altLang="zh-CN" sz="900" dirty="0">
                <a:latin typeface="Times New Roman" panose="02020603050405020304" pitchFamily="18" charset="0"/>
                <a:cs typeface="Times New Roman" panose="02020603050405020304" pitchFamily="18" charset="0"/>
              </a:rPr>
              <a:t>FBN</a:t>
            </a:r>
            <a:r>
              <a:rPr lang="zh-CN" altLang="en-US" sz="900" dirty="0">
                <a:latin typeface="Times New Roman" panose="02020603050405020304" pitchFamily="18" charset="0"/>
                <a:cs typeface="Times New Roman" panose="02020603050405020304" pitchFamily="18" charset="0"/>
              </a:rPr>
              <a:t>间的</a:t>
            </a:r>
            <a:r>
              <a:rPr lang="en-US" altLang="zh-CN" sz="900" dirty="0" err="1">
                <a:latin typeface="Times New Roman" panose="02020603050405020304" pitchFamily="18" charset="0"/>
                <a:cs typeface="Times New Roman" panose="02020603050405020304" pitchFamily="18" charset="0"/>
              </a:rPr>
              <a:t>M</a:t>
            </a:r>
            <a:r>
              <a:rPr lang="en-US" altLang="zh-CN" sz="900" baseline="-25000" dirty="0" err="1">
                <a:latin typeface="Times New Roman" panose="02020603050405020304" pitchFamily="18" charset="0"/>
                <a:cs typeface="Times New Roman" panose="02020603050405020304" pitchFamily="18" charset="0"/>
              </a:rPr>
              <a:t>weight</a:t>
            </a:r>
            <a:r>
              <a:rPr lang="zh-CN" altLang="en-US" sz="900" baseline="-25000" dirty="0">
                <a:latin typeface="Times New Roman" panose="02020603050405020304" pitchFamily="18" charset="0"/>
                <a:cs typeface="Times New Roman" panose="02020603050405020304" pitchFamily="18" charset="0"/>
              </a:rPr>
              <a:t>、</a:t>
            </a:r>
            <a:r>
              <a:rPr lang="en-US" altLang="zh-CN" sz="900" dirty="0">
                <a:latin typeface="Times New Roman" panose="02020603050405020304" pitchFamily="18" charset="0"/>
                <a:cs typeface="Times New Roman" panose="02020603050405020304" pitchFamily="18" charset="0"/>
              </a:rPr>
              <a:t> </a:t>
            </a:r>
            <a:r>
              <a:rPr lang="en-US" altLang="zh-CN" sz="900" dirty="0" err="1">
                <a:latin typeface="Times New Roman" panose="02020603050405020304" pitchFamily="18" charset="0"/>
                <a:cs typeface="Times New Roman" panose="02020603050405020304" pitchFamily="18" charset="0"/>
              </a:rPr>
              <a:t>M</a:t>
            </a:r>
            <a:r>
              <a:rPr lang="en-US" altLang="zh-CN" sz="900" baseline="-25000" dirty="0" err="1">
                <a:latin typeface="Times New Roman" panose="02020603050405020304" pitchFamily="18" charset="0"/>
                <a:cs typeface="Times New Roman" panose="02020603050405020304" pitchFamily="18" charset="0"/>
              </a:rPr>
              <a:t>struc</a:t>
            </a:r>
            <a:r>
              <a:rPr lang="zh-CN" altLang="en-US" sz="900" baseline="-25000" dirty="0">
                <a:latin typeface="Times New Roman" panose="02020603050405020304" pitchFamily="18" charset="0"/>
                <a:cs typeface="Times New Roman" panose="02020603050405020304" pitchFamily="18" charset="0"/>
              </a:rPr>
              <a:t>、</a:t>
            </a:r>
            <a:r>
              <a:rPr lang="en-US" altLang="zh-CN" sz="900" dirty="0">
                <a:latin typeface="Times New Roman" panose="02020603050405020304" pitchFamily="18" charset="0"/>
                <a:cs typeface="Times New Roman" panose="02020603050405020304" pitchFamily="18" charset="0"/>
              </a:rPr>
              <a:t> M</a:t>
            </a:r>
            <a:r>
              <a:rPr lang="en-US" altLang="zh-CN" sz="900" baseline="-25000" dirty="0">
                <a:latin typeface="Times New Roman" panose="02020603050405020304" pitchFamily="18" charset="0"/>
                <a:cs typeface="Times New Roman" panose="02020603050405020304" pitchFamily="18" charset="0"/>
              </a:rPr>
              <a:t>all</a:t>
            </a:r>
            <a:endParaRPr lang="zh-CN" altLang="en-US" sz="900" baseline="-250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33424974-A1EA-4ABF-AFE6-E42E0649FF06}"/>
              </a:ext>
            </a:extLst>
          </p:cNvPr>
          <p:cNvSpPr/>
          <p:nvPr/>
        </p:nvSpPr>
        <p:spPr>
          <a:xfrm>
            <a:off x="5896538" y="5248036"/>
            <a:ext cx="1463777" cy="5604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Times New Roman" panose="02020603050405020304" pitchFamily="18" charset="0"/>
                <a:cs typeface="Times New Roman" panose="02020603050405020304" pitchFamily="18" charset="0"/>
              </a:rPr>
              <a:t>阈值为</a:t>
            </a:r>
            <a:r>
              <a:rPr lang="en-US" altLang="zh-CN" sz="1000" dirty="0">
                <a:latin typeface="Times New Roman" panose="02020603050405020304" pitchFamily="18" charset="0"/>
                <a:cs typeface="Times New Roman" panose="02020603050405020304" pitchFamily="18" charset="0"/>
              </a:rPr>
              <a:t>0.35</a:t>
            </a:r>
            <a:r>
              <a:rPr lang="zh-CN" altLang="en-US" sz="1000" dirty="0">
                <a:latin typeface="Times New Roman" panose="02020603050405020304" pitchFamily="18" charset="0"/>
                <a:cs typeface="Times New Roman" panose="02020603050405020304" pitchFamily="18" charset="0"/>
              </a:rPr>
              <a:t>，</a:t>
            </a:r>
            <a:r>
              <a:rPr lang="en-US" altLang="zh-CN" sz="1000" dirty="0">
                <a:latin typeface="Times New Roman" panose="02020603050405020304" pitchFamily="18" charset="0"/>
                <a:cs typeface="Times New Roman" panose="02020603050405020304" pitchFamily="18" charset="0"/>
              </a:rPr>
              <a:t>60</a:t>
            </a:r>
            <a:r>
              <a:rPr lang="zh-CN" altLang="en-US" sz="1000" dirty="0">
                <a:latin typeface="Times New Roman" panose="02020603050405020304" pitchFamily="18" charset="0"/>
                <a:cs typeface="Times New Roman" panose="02020603050405020304" pitchFamily="18" charset="0"/>
              </a:rPr>
              <a:t>个</a:t>
            </a:r>
            <a:r>
              <a:rPr lang="en-US" altLang="zh-CN" sz="1000" dirty="0">
                <a:latin typeface="Times New Roman" panose="02020603050405020304" pitchFamily="18" charset="0"/>
                <a:cs typeface="Times New Roman" panose="02020603050405020304" pitchFamily="18" charset="0"/>
              </a:rPr>
              <a:t>FBN</a:t>
            </a:r>
            <a:r>
              <a:rPr lang="zh-CN" altLang="en-US" sz="1000" dirty="0">
                <a:latin typeface="Times New Roman" panose="02020603050405020304" pitchFamily="18" charset="0"/>
                <a:cs typeface="Times New Roman" panose="02020603050405020304" pitchFamily="18" charset="0"/>
              </a:rPr>
              <a:t>间的</a:t>
            </a:r>
            <a:r>
              <a:rPr lang="en-US" altLang="zh-CN" sz="1000" dirty="0" err="1">
                <a:latin typeface="Times New Roman" panose="02020603050405020304" pitchFamily="18" charset="0"/>
                <a:cs typeface="Times New Roman" panose="02020603050405020304" pitchFamily="18" charset="0"/>
              </a:rPr>
              <a:t>Mweight</a:t>
            </a:r>
            <a:r>
              <a:rPr lang="zh-CN" altLang="en-US" sz="1000" dirty="0">
                <a:latin typeface="Times New Roman" panose="02020603050405020304" pitchFamily="18" charset="0"/>
                <a:cs typeface="Times New Roman" panose="02020603050405020304" pitchFamily="18" charset="0"/>
              </a:rPr>
              <a:t>、 </a:t>
            </a:r>
            <a:r>
              <a:rPr lang="en-US" altLang="zh-CN" sz="1000" dirty="0" err="1">
                <a:latin typeface="Times New Roman" panose="02020603050405020304" pitchFamily="18" charset="0"/>
                <a:cs typeface="Times New Roman" panose="02020603050405020304" pitchFamily="18" charset="0"/>
              </a:rPr>
              <a:t>Mstruc</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Mall</a:t>
            </a:r>
          </a:p>
        </p:txBody>
      </p:sp>
      <p:cxnSp>
        <p:nvCxnSpPr>
          <p:cNvPr id="44" name="直接连接符 43">
            <a:extLst>
              <a:ext uri="{FF2B5EF4-FFF2-40B4-BE49-F238E27FC236}">
                <a16:creationId xmlns:a16="http://schemas.microsoft.com/office/drawing/2014/main" id="{00E06B82-44C7-4F5A-B1A0-A6ED5DB8E0AD}"/>
              </a:ext>
            </a:extLst>
          </p:cNvPr>
          <p:cNvCxnSpPr>
            <a:cxnSpLocks/>
          </p:cNvCxnSpPr>
          <p:nvPr/>
        </p:nvCxnSpPr>
        <p:spPr>
          <a:xfrm>
            <a:off x="7385222" y="2692658"/>
            <a:ext cx="41189" cy="4082687"/>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5" name="矩形: 圆角 44">
            <a:extLst>
              <a:ext uri="{FF2B5EF4-FFF2-40B4-BE49-F238E27FC236}">
                <a16:creationId xmlns:a16="http://schemas.microsoft.com/office/drawing/2014/main" id="{15279E49-AA81-4F91-9393-E70EA148FBDC}"/>
              </a:ext>
            </a:extLst>
          </p:cNvPr>
          <p:cNvSpPr/>
          <p:nvPr/>
        </p:nvSpPr>
        <p:spPr>
          <a:xfrm>
            <a:off x="4235595" y="2671154"/>
            <a:ext cx="1880307" cy="36817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latin typeface="Times New Roman" panose="02020603050405020304" pitchFamily="18" charset="0"/>
                <a:cs typeface="Times New Roman" panose="02020603050405020304" pitchFamily="18" charset="0"/>
              </a:rPr>
              <a:t>计算每个阈值下</a:t>
            </a:r>
            <a:r>
              <a:rPr lang="en-US" altLang="zh-CN" sz="1000" dirty="0">
                <a:latin typeface="Times New Roman" panose="02020603050405020304" pitchFamily="18" charset="0"/>
                <a:cs typeface="Times New Roman" panose="02020603050405020304" pitchFamily="18" charset="0"/>
              </a:rPr>
              <a:t>60</a:t>
            </a:r>
            <a:r>
              <a:rPr lang="zh-CN" altLang="en-US" sz="1000" dirty="0">
                <a:latin typeface="Times New Roman" panose="02020603050405020304" pitchFamily="18" charset="0"/>
                <a:cs typeface="Times New Roman" panose="02020603050405020304" pitchFamily="18" charset="0"/>
              </a:rPr>
              <a:t>个</a:t>
            </a:r>
            <a:r>
              <a:rPr lang="en-US" altLang="zh-CN" sz="1000" dirty="0">
                <a:latin typeface="Times New Roman" panose="02020603050405020304" pitchFamily="18" charset="0"/>
                <a:cs typeface="Times New Roman" panose="02020603050405020304" pitchFamily="18" charset="0"/>
              </a:rPr>
              <a:t>FBN</a:t>
            </a:r>
            <a:r>
              <a:rPr lang="zh-CN" altLang="en-US" sz="1000" dirty="0">
                <a:latin typeface="Times New Roman" panose="02020603050405020304" pitchFamily="18" charset="0"/>
                <a:cs typeface="Times New Roman" panose="02020603050405020304" pitchFamily="18" charset="0"/>
              </a:rPr>
              <a:t>间的三种相似度矩阵</a:t>
            </a:r>
          </a:p>
        </p:txBody>
      </p:sp>
      <p:cxnSp>
        <p:nvCxnSpPr>
          <p:cNvPr id="46" name="直接箭头连接符 45">
            <a:extLst>
              <a:ext uri="{FF2B5EF4-FFF2-40B4-BE49-F238E27FC236}">
                <a16:creationId xmlns:a16="http://schemas.microsoft.com/office/drawing/2014/main" id="{04A3DBE7-650F-4B86-8867-1712AE64BFED}"/>
              </a:ext>
            </a:extLst>
          </p:cNvPr>
          <p:cNvCxnSpPr>
            <a:cxnSpLocks/>
          </p:cNvCxnSpPr>
          <p:nvPr/>
        </p:nvCxnSpPr>
        <p:spPr>
          <a:xfrm>
            <a:off x="1383214" y="4678618"/>
            <a:ext cx="354172" cy="30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9F561D64-405F-4210-A975-05270BA5B315}"/>
              </a:ext>
            </a:extLst>
          </p:cNvPr>
          <p:cNvCxnSpPr>
            <a:cxnSpLocks/>
          </p:cNvCxnSpPr>
          <p:nvPr/>
        </p:nvCxnSpPr>
        <p:spPr>
          <a:xfrm flipV="1">
            <a:off x="1370816" y="3906516"/>
            <a:ext cx="469503" cy="3874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69C60EAD-D71F-427B-A917-8E1B05890485}"/>
              </a:ext>
            </a:extLst>
          </p:cNvPr>
          <p:cNvCxnSpPr>
            <a:cxnSpLocks/>
          </p:cNvCxnSpPr>
          <p:nvPr/>
        </p:nvCxnSpPr>
        <p:spPr>
          <a:xfrm>
            <a:off x="1370816" y="4996737"/>
            <a:ext cx="440535" cy="5173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BEC10899-C2F6-42D2-8409-6BF568477C30}"/>
              </a:ext>
            </a:extLst>
          </p:cNvPr>
          <p:cNvCxnSpPr>
            <a:cxnSpLocks/>
          </p:cNvCxnSpPr>
          <p:nvPr/>
        </p:nvCxnSpPr>
        <p:spPr>
          <a:xfrm>
            <a:off x="11883080" y="2666181"/>
            <a:ext cx="41189" cy="4082687"/>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1" name="矩形: 圆角 50">
            <a:extLst>
              <a:ext uri="{FF2B5EF4-FFF2-40B4-BE49-F238E27FC236}">
                <a16:creationId xmlns:a16="http://schemas.microsoft.com/office/drawing/2014/main" id="{67DC8694-D45A-4D07-9F1D-F04D1FCC8673}"/>
              </a:ext>
            </a:extLst>
          </p:cNvPr>
          <p:cNvSpPr/>
          <p:nvPr/>
        </p:nvSpPr>
        <p:spPr>
          <a:xfrm>
            <a:off x="8925287" y="2680256"/>
            <a:ext cx="1880307" cy="36817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latin typeface="Times New Roman" panose="02020603050405020304" pitchFamily="18" charset="0"/>
                <a:cs typeface="Times New Roman" panose="02020603050405020304" pitchFamily="18" charset="0"/>
              </a:rPr>
              <a:t>基于谱聚类算法的验证</a:t>
            </a:r>
          </a:p>
        </p:txBody>
      </p:sp>
      <p:cxnSp>
        <p:nvCxnSpPr>
          <p:cNvPr id="52" name="直接箭头连接符 51">
            <a:extLst>
              <a:ext uri="{FF2B5EF4-FFF2-40B4-BE49-F238E27FC236}">
                <a16:creationId xmlns:a16="http://schemas.microsoft.com/office/drawing/2014/main" id="{2A816C11-DB65-45BA-8703-EDBF769A292A}"/>
              </a:ext>
            </a:extLst>
          </p:cNvPr>
          <p:cNvCxnSpPr>
            <a:cxnSpLocks/>
          </p:cNvCxnSpPr>
          <p:nvPr/>
        </p:nvCxnSpPr>
        <p:spPr>
          <a:xfrm>
            <a:off x="7410439" y="3918314"/>
            <a:ext cx="406859" cy="3756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6B01CC0D-C256-4DB6-A6C6-5B3DAC26129C}"/>
              </a:ext>
            </a:extLst>
          </p:cNvPr>
          <p:cNvCxnSpPr>
            <a:cxnSpLocks/>
          </p:cNvCxnSpPr>
          <p:nvPr/>
        </p:nvCxnSpPr>
        <p:spPr>
          <a:xfrm>
            <a:off x="7418983" y="4723883"/>
            <a:ext cx="39831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CD3BD94F-90D4-4CC2-89B4-2C0D2C3461D4}"/>
              </a:ext>
            </a:extLst>
          </p:cNvPr>
          <p:cNvCxnSpPr>
            <a:cxnSpLocks/>
          </p:cNvCxnSpPr>
          <p:nvPr/>
        </p:nvCxnSpPr>
        <p:spPr>
          <a:xfrm flipV="1">
            <a:off x="7451548" y="5105762"/>
            <a:ext cx="365750" cy="4083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5" name="箭头: 右 54">
            <a:extLst>
              <a:ext uri="{FF2B5EF4-FFF2-40B4-BE49-F238E27FC236}">
                <a16:creationId xmlns:a16="http://schemas.microsoft.com/office/drawing/2014/main" id="{D2515EBB-89CB-44F7-9642-2E21926BA59B}"/>
              </a:ext>
            </a:extLst>
          </p:cNvPr>
          <p:cNvSpPr/>
          <p:nvPr/>
        </p:nvSpPr>
        <p:spPr>
          <a:xfrm>
            <a:off x="7861294" y="4683035"/>
            <a:ext cx="1222118" cy="1139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34763058-2435-4FA7-A87F-20FE33B137C7}"/>
              </a:ext>
            </a:extLst>
          </p:cNvPr>
          <p:cNvSpPr/>
          <p:nvPr/>
        </p:nvSpPr>
        <p:spPr>
          <a:xfrm>
            <a:off x="7995748" y="4553060"/>
            <a:ext cx="937794" cy="3830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r>
              <a:rPr lang="zh-CN" altLang="en-US" sz="1100" dirty="0"/>
              <a:t>谱聚类算法</a:t>
            </a:r>
          </a:p>
        </p:txBody>
      </p:sp>
      <p:sp>
        <p:nvSpPr>
          <p:cNvPr id="58" name="文本框 57">
            <a:extLst>
              <a:ext uri="{FF2B5EF4-FFF2-40B4-BE49-F238E27FC236}">
                <a16:creationId xmlns:a16="http://schemas.microsoft.com/office/drawing/2014/main" id="{B56062C1-EAC0-4607-A46A-AAD557A8A931}"/>
              </a:ext>
            </a:extLst>
          </p:cNvPr>
          <p:cNvSpPr txBox="1"/>
          <p:nvPr/>
        </p:nvSpPr>
        <p:spPr>
          <a:xfrm>
            <a:off x="7758901" y="3244263"/>
            <a:ext cx="3644985" cy="246221"/>
          </a:xfrm>
          <a:prstGeom prst="rect">
            <a:avLst/>
          </a:prstGeom>
          <a:noFill/>
        </p:spPr>
        <p:txBody>
          <a:bodyPr wrap="square">
            <a:spAutoFit/>
          </a:bodyPr>
          <a:lstStyle/>
          <a:p>
            <a:r>
              <a:rPr lang="en-US" altLang="zh-CN" sz="1000" dirty="0"/>
              <a:t>TP</a:t>
            </a:r>
            <a:r>
              <a:rPr lang="zh-CN" altLang="en-US" sz="1000" dirty="0"/>
              <a:t>记为真正类，</a:t>
            </a:r>
            <a:r>
              <a:rPr lang="en-US" altLang="zh-CN" sz="1000" dirty="0"/>
              <a:t>FN</a:t>
            </a:r>
            <a:r>
              <a:rPr lang="zh-CN" altLang="en-US" sz="1000" dirty="0"/>
              <a:t>记为假负类，</a:t>
            </a:r>
            <a:r>
              <a:rPr lang="en-US" altLang="zh-CN" sz="1000" dirty="0"/>
              <a:t>FP</a:t>
            </a:r>
            <a:r>
              <a:rPr lang="zh-CN" altLang="en-US" sz="1000" dirty="0"/>
              <a:t>记为假正类，</a:t>
            </a:r>
            <a:r>
              <a:rPr lang="en-US" altLang="zh-CN" sz="1000" dirty="0"/>
              <a:t>TN</a:t>
            </a:r>
            <a:r>
              <a:rPr lang="zh-CN" altLang="en-US" sz="1000" dirty="0"/>
              <a:t>记为真负类</a:t>
            </a:r>
          </a:p>
        </p:txBody>
      </p:sp>
      <p:sp>
        <p:nvSpPr>
          <p:cNvPr id="59" name="矩形 58">
            <a:extLst>
              <a:ext uri="{FF2B5EF4-FFF2-40B4-BE49-F238E27FC236}">
                <a16:creationId xmlns:a16="http://schemas.microsoft.com/office/drawing/2014/main" id="{5EBC83D8-E4A7-468E-8AE0-852531AF79A5}"/>
              </a:ext>
            </a:extLst>
          </p:cNvPr>
          <p:cNvSpPr/>
          <p:nvPr/>
        </p:nvSpPr>
        <p:spPr>
          <a:xfrm>
            <a:off x="9177944" y="3590140"/>
            <a:ext cx="1753295" cy="2447993"/>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CDBAF9A3-1143-4EB8-8595-E006CF4FEDF4}"/>
              </a:ext>
            </a:extLst>
          </p:cNvPr>
          <p:cNvSpPr txBox="1"/>
          <p:nvPr/>
        </p:nvSpPr>
        <p:spPr>
          <a:xfrm>
            <a:off x="9516561" y="3726103"/>
            <a:ext cx="1100406" cy="24622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zh-CN" altLang="en-US" sz="1000" dirty="0"/>
              <a:t>评估聚类效果</a:t>
            </a:r>
          </a:p>
        </p:txBody>
      </p:sp>
    </p:spTree>
    <p:extLst>
      <p:ext uri="{BB962C8B-B14F-4D97-AF65-F5344CB8AC3E}">
        <p14:creationId xmlns:p14="http://schemas.microsoft.com/office/powerpoint/2010/main" val="511231437"/>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2"/>
            <a:ext cx="7549924" cy="5194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基于谱聚类算法的相似度验证结果</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6AB494A-7186-44FC-999C-0A11FEAF3877}"/>
              </a:ext>
            </a:extLst>
          </p:cNvPr>
          <p:cNvPicPr>
            <a:picLocks noChangeAspect="1"/>
          </p:cNvPicPr>
          <p:nvPr/>
        </p:nvPicPr>
        <p:blipFill>
          <a:blip r:embed="rId3"/>
          <a:stretch>
            <a:fillRect/>
          </a:stretch>
        </p:blipFill>
        <p:spPr>
          <a:xfrm>
            <a:off x="503005" y="1883980"/>
            <a:ext cx="5251126" cy="921954"/>
          </a:xfrm>
          <a:prstGeom prst="rect">
            <a:avLst/>
          </a:prstGeom>
        </p:spPr>
      </p:pic>
      <p:pic>
        <p:nvPicPr>
          <p:cNvPr id="11" name="图片 10">
            <a:extLst>
              <a:ext uri="{FF2B5EF4-FFF2-40B4-BE49-F238E27FC236}">
                <a16:creationId xmlns:a16="http://schemas.microsoft.com/office/drawing/2014/main" id="{EB67E785-0350-49D1-8870-395F33F31DD3}"/>
              </a:ext>
            </a:extLst>
          </p:cNvPr>
          <p:cNvPicPr>
            <a:picLocks noChangeAspect="1"/>
          </p:cNvPicPr>
          <p:nvPr/>
        </p:nvPicPr>
        <p:blipFill>
          <a:blip r:embed="rId4"/>
          <a:stretch>
            <a:fillRect/>
          </a:stretch>
        </p:blipFill>
        <p:spPr>
          <a:xfrm>
            <a:off x="503005" y="3088509"/>
            <a:ext cx="5251126" cy="817228"/>
          </a:xfrm>
          <a:prstGeom prst="rect">
            <a:avLst/>
          </a:prstGeom>
        </p:spPr>
      </p:pic>
      <p:pic>
        <p:nvPicPr>
          <p:cNvPr id="13" name="图片 12">
            <a:extLst>
              <a:ext uri="{FF2B5EF4-FFF2-40B4-BE49-F238E27FC236}">
                <a16:creationId xmlns:a16="http://schemas.microsoft.com/office/drawing/2014/main" id="{A2B01C5B-6308-48E1-8845-5897100D4F62}"/>
              </a:ext>
            </a:extLst>
          </p:cNvPr>
          <p:cNvPicPr>
            <a:picLocks noChangeAspect="1"/>
          </p:cNvPicPr>
          <p:nvPr/>
        </p:nvPicPr>
        <p:blipFill>
          <a:blip r:embed="rId5"/>
          <a:stretch>
            <a:fillRect/>
          </a:stretch>
        </p:blipFill>
        <p:spPr>
          <a:xfrm>
            <a:off x="503005" y="4270911"/>
            <a:ext cx="5251126" cy="911208"/>
          </a:xfrm>
          <a:prstGeom prst="rect">
            <a:avLst/>
          </a:prstGeom>
        </p:spPr>
      </p:pic>
      <p:sp>
        <p:nvSpPr>
          <p:cNvPr id="14" name="矩形 13">
            <a:extLst>
              <a:ext uri="{FF2B5EF4-FFF2-40B4-BE49-F238E27FC236}">
                <a16:creationId xmlns:a16="http://schemas.microsoft.com/office/drawing/2014/main" id="{8BBF6920-9614-4537-BAF2-D143FB95AE77}"/>
              </a:ext>
            </a:extLst>
          </p:cNvPr>
          <p:cNvSpPr/>
          <p:nvPr/>
        </p:nvSpPr>
        <p:spPr>
          <a:xfrm>
            <a:off x="378941" y="1516732"/>
            <a:ext cx="5535827" cy="38245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D44ECD8-6F63-4E36-A59C-74493E45F62F}"/>
              </a:ext>
            </a:extLst>
          </p:cNvPr>
          <p:cNvSpPr txBox="1"/>
          <p:nvPr/>
        </p:nvSpPr>
        <p:spPr>
          <a:xfrm>
            <a:off x="2665189" y="1624280"/>
            <a:ext cx="926757" cy="246221"/>
          </a:xfrm>
          <a:prstGeom prst="rect">
            <a:avLst/>
          </a:prstGeom>
          <a:noFill/>
        </p:spPr>
        <p:txBody>
          <a:bodyPr wrap="square" rtlCol="0">
            <a:spAutoFit/>
          </a:bodyPr>
          <a:lstStyle/>
          <a:p>
            <a:r>
              <a:rPr lang="zh-CN" altLang="en-US" sz="1000" dirty="0">
                <a:latin typeface="Times New Roman" panose="02020603050405020304" pitchFamily="18" charset="0"/>
                <a:cs typeface="Times New Roman" panose="02020603050405020304" pitchFamily="18" charset="0"/>
              </a:rPr>
              <a:t>稀疏度为</a:t>
            </a:r>
            <a:r>
              <a:rPr lang="en-US" altLang="zh-CN" sz="1000" dirty="0">
                <a:latin typeface="Times New Roman" panose="02020603050405020304" pitchFamily="18" charset="0"/>
                <a:cs typeface="Times New Roman" panose="02020603050405020304" pitchFamily="18" charset="0"/>
              </a:rPr>
              <a:t>0.15</a:t>
            </a:r>
            <a:endParaRPr lang="zh-CN" altLang="en-US" sz="1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CA97F4A2-6386-4306-8DE7-D1D865785C65}"/>
              </a:ext>
            </a:extLst>
          </p:cNvPr>
          <p:cNvSpPr txBox="1"/>
          <p:nvPr/>
        </p:nvSpPr>
        <p:spPr>
          <a:xfrm>
            <a:off x="2665188" y="2842288"/>
            <a:ext cx="926757" cy="246221"/>
          </a:xfrm>
          <a:prstGeom prst="rect">
            <a:avLst/>
          </a:prstGeom>
          <a:noFill/>
        </p:spPr>
        <p:txBody>
          <a:bodyPr wrap="square" rtlCol="0">
            <a:spAutoFit/>
          </a:bodyPr>
          <a:lstStyle/>
          <a:p>
            <a:r>
              <a:rPr lang="zh-CN" altLang="en-US" sz="1000" dirty="0">
                <a:latin typeface="Times New Roman" panose="02020603050405020304" pitchFamily="18" charset="0"/>
                <a:cs typeface="Times New Roman" panose="02020603050405020304" pitchFamily="18" charset="0"/>
              </a:rPr>
              <a:t>稀疏度为</a:t>
            </a:r>
            <a:r>
              <a:rPr lang="en-US" altLang="zh-CN" sz="1000" dirty="0">
                <a:latin typeface="Times New Roman" panose="02020603050405020304" pitchFamily="18" charset="0"/>
                <a:cs typeface="Times New Roman" panose="02020603050405020304" pitchFamily="18" charset="0"/>
              </a:rPr>
              <a:t>0.25</a:t>
            </a:r>
            <a:endParaRPr lang="zh-CN" altLang="en-US" sz="10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E74F58A-DF32-4C3B-8ECC-5E106EFE82DA}"/>
              </a:ext>
            </a:extLst>
          </p:cNvPr>
          <p:cNvSpPr txBox="1"/>
          <p:nvPr/>
        </p:nvSpPr>
        <p:spPr>
          <a:xfrm>
            <a:off x="2665187" y="4024690"/>
            <a:ext cx="926757" cy="246221"/>
          </a:xfrm>
          <a:prstGeom prst="rect">
            <a:avLst/>
          </a:prstGeom>
          <a:noFill/>
        </p:spPr>
        <p:txBody>
          <a:bodyPr wrap="square" rtlCol="0">
            <a:spAutoFit/>
          </a:bodyPr>
          <a:lstStyle/>
          <a:p>
            <a:r>
              <a:rPr lang="zh-CN" altLang="en-US" sz="1000" dirty="0">
                <a:latin typeface="Times New Roman" panose="02020603050405020304" pitchFamily="18" charset="0"/>
                <a:cs typeface="Times New Roman" panose="02020603050405020304" pitchFamily="18" charset="0"/>
              </a:rPr>
              <a:t>稀疏度为</a:t>
            </a:r>
            <a:r>
              <a:rPr lang="en-US" altLang="zh-CN" sz="1000" dirty="0">
                <a:latin typeface="Times New Roman" panose="02020603050405020304" pitchFamily="18" charset="0"/>
                <a:cs typeface="Times New Roman" panose="02020603050405020304" pitchFamily="18" charset="0"/>
              </a:rPr>
              <a:t>0.35</a:t>
            </a:r>
            <a:endParaRPr lang="zh-CN" altLang="en-US" sz="1000" dirty="0">
              <a:latin typeface="Times New Roman" panose="02020603050405020304" pitchFamily="18" charset="0"/>
              <a:cs typeface="Times New Roman" panose="02020603050405020304" pitchFamily="18" charset="0"/>
            </a:endParaRPr>
          </a:p>
        </p:txBody>
      </p:sp>
      <p:sp>
        <p:nvSpPr>
          <p:cNvPr id="18" name="箭头: 右 17">
            <a:extLst>
              <a:ext uri="{FF2B5EF4-FFF2-40B4-BE49-F238E27FC236}">
                <a16:creationId xmlns:a16="http://schemas.microsoft.com/office/drawing/2014/main" id="{09193FE1-F25B-4E42-8A36-4819C76E6AE6}"/>
              </a:ext>
            </a:extLst>
          </p:cNvPr>
          <p:cNvSpPr/>
          <p:nvPr/>
        </p:nvSpPr>
        <p:spPr>
          <a:xfrm>
            <a:off x="6203095" y="3345379"/>
            <a:ext cx="284203" cy="1359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4DD135F-6974-47BD-B1B1-571A575DBDC9}"/>
              </a:ext>
            </a:extLst>
          </p:cNvPr>
          <p:cNvSpPr/>
          <p:nvPr/>
        </p:nvSpPr>
        <p:spPr>
          <a:xfrm>
            <a:off x="6636899" y="1883980"/>
            <a:ext cx="5411763" cy="305872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DFD1017B-A16E-4F12-A0E5-14A49EE38905}"/>
              </a:ext>
            </a:extLst>
          </p:cNvPr>
          <p:cNvSpPr txBox="1"/>
          <p:nvPr/>
        </p:nvSpPr>
        <p:spPr>
          <a:xfrm>
            <a:off x="8933688" y="1988216"/>
            <a:ext cx="1112107" cy="369332"/>
          </a:xfrm>
          <a:prstGeom prst="rect">
            <a:avLst/>
          </a:prstGeom>
          <a:noFill/>
        </p:spPr>
        <p:txBody>
          <a:bodyPr wrap="square" rtlCol="0">
            <a:spAutoFit/>
          </a:bodyPr>
          <a:lstStyle/>
          <a:p>
            <a:pPr algn="ctr"/>
            <a:r>
              <a:rPr lang="zh-CN" altLang="en-US" b="1" dirty="0">
                <a:effectLst>
                  <a:outerShdw blurRad="38100" dist="38100" dir="2700000" algn="tl">
                    <a:srgbClr val="000000">
                      <a:alpha val="43137"/>
                    </a:srgbClr>
                  </a:outerShdw>
                </a:effectLst>
              </a:rPr>
              <a:t>结论</a:t>
            </a:r>
          </a:p>
        </p:txBody>
      </p:sp>
    </p:spTree>
    <p:extLst>
      <p:ext uri="{BB962C8B-B14F-4D97-AF65-F5344CB8AC3E}">
        <p14:creationId xmlns:p14="http://schemas.microsoft.com/office/powerpoint/2010/main" val="1265379607"/>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5" y="138722"/>
            <a:ext cx="8044195" cy="5194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基于</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MDS</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的多个功能性脑网络降维算法</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58BA2A3E-B971-4BF4-878E-9971E60CF6C7}"/>
              </a:ext>
            </a:extLst>
          </p:cNvPr>
          <p:cNvPicPr>
            <a:picLocks noChangeAspect="1"/>
          </p:cNvPicPr>
          <p:nvPr/>
        </p:nvPicPr>
        <p:blipFill>
          <a:blip r:embed="rId3"/>
          <a:stretch>
            <a:fillRect/>
          </a:stretch>
        </p:blipFill>
        <p:spPr>
          <a:xfrm>
            <a:off x="1251021" y="1722066"/>
            <a:ext cx="5392911" cy="2582434"/>
          </a:xfrm>
          <a:prstGeom prst="rect">
            <a:avLst/>
          </a:prstGeom>
        </p:spPr>
      </p:pic>
    </p:spTree>
    <p:extLst>
      <p:ext uri="{BB962C8B-B14F-4D97-AF65-F5344CB8AC3E}">
        <p14:creationId xmlns:p14="http://schemas.microsoft.com/office/powerpoint/2010/main" val="2429757807"/>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2"/>
            <a:ext cx="8105978" cy="5194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基于</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MDS</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的多个功能性脑网络降维算法结果</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94FF0FB1-B0AA-46AA-BB04-48D7D9A73F20}"/>
              </a:ext>
            </a:extLst>
          </p:cNvPr>
          <p:cNvSpPr>
            <a:spLocks noChangeArrowheads="1"/>
          </p:cNvSpPr>
          <p:nvPr/>
        </p:nvSpPr>
        <p:spPr bwMode="auto">
          <a:xfrm>
            <a:off x="973666" y="1430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745DE410-A68C-4024-A79A-4111BA80DD18}"/>
              </a:ext>
            </a:extLst>
          </p:cNvPr>
          <p:cNvGraphicFramePr>
            <a:graphicFrameLocks noChangeAspect="1"/>
          </p:cNvGraphicFramePr>
          <p:nvPr>
            <p:extLst>
              <p:ext uri="{D42A27DB-BD31-4B8C-83A1-F6EECF244321}">
                <p14:modId xmlns:p14="http://schemas.microsoft.com/office/powerpoint/2010/main" val="2931499615"/>
              </p:ext>
            </p:extLst>
          </p:nvPr>
        </p:nvGraphicFramePr>
        <p:xfrm>
          <a:off x="973666" y="2198402"/>
          <a:ext cx="4368801" cy="3661641"/>
        </p:xfrm>
        <a:graphic>
          <a:graphicData uri="http://schemas.openxmlformats.org/presentationml/2006/ole">
            <mc:AlternateContent xmlns:mc="http://schemas.openxmlformats.org/markup-compatibility/2006">
              <mc:Choice xmlns:v="urn:schemas-microsoft-com:vml" Requires="v">
                <p:oleObj name="Visio" r:id="rId3" imgW="6947073" imgH="5836000" progId="Visio.Drawing.15">
                  <p:embed/>
                </p:oleObj>
              </mc:Choice>
              <mc:Fallback>
                <p:oleObj name="Visio" r:id="rId3" imgW="6947073" imgH="583600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666" y="2198402"/>
                        <a:ext cx="4368801" cy="3661641"/>
                      </a:xfrm>
                      <a:prstGeom prst="rect">
                        <a:avLst/>
                      </a:prstGeom>
                      <a:noFill/>
                    </p:spPr>
                  </p:pic>
                </p:oleObj>
              </mc:Fallback>
            </mc:AlternateContent>
          </a:graphicData>
        </a:graphic>
      </p:graphicFrame>
      <p:sp>
        <p:nvSpPr>
          <p:cNvPr id="8" name="Rectangle 2">
            <a:extLst>
              <a:ext uri="{FF2B5EF4-FFF2-40B4-BE49-F238E27FC236}">
                <a16:creationId xmlns:a16="http://schemas.microsoft.com/office/drawing/2014/main" id="{76FFEA43-3F89-4243-8FF0-DC0424BCAE59}"/>
              </a:ext>
            </a:extLst>
          </p:cNvPr>
          <p:cNvSpPr>
            <a:spLocks noChangeArrowheads="1"/>
          </p:cNvSpPr>
          <p:nvPr/>
        </p:nvSpPr>
        <p:spPr bwMode="auto">
          <a:xfrm>
            <a:off x="6366933" y="13028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98FD5876-7CD4-4914-B425-90EDB4AA714A}"/>
              </a:ext>
            </a:extLst>
          </p:cNvPr>
          <p:cNvGraphicFramePr>
            <a:graphicFrameLocks noChangeAspect="1"/>
          </p:cNvGraphicFramePr>
          <p:nvPr>
            <p:extLst>
              <p:ext uri="{D42A27DB-BD31-4B8C-83A1-F6EECF244321}">
                <p14:modId xmlns:p14="http://schemas.microsoft.com/office/powerpoint/2010/main" val="2598733913"/>
              </p:ext>
            </p:extLst>
          </p:nvPr>
        </p:nvGraphicFramePr>
        <p:xfrm>
          <a:off x="6663267" y="2198400"/>
          <a:ext cx="4368802" cy="3661643"/>
        </p:xfrm>
        <a:graphic>
          <a:graphicData uri="http://schemas.openxmlformats.org/presentationml/2006/ole">
            <mc:AlternateContent xmlns:mc="http://schemas.openxmlformats.org/markup-compatibility/2006">
              <mc:Choice xmlns:v="urn:schemas-microsoft-com:vml" Requires="v">
                <p:oleObj name="Visio" r:id="rId5" imgW="6286574" imgH="5257800" progId="Visio.Drawing.15">
                  <p:embed/>
                </p:oleObj>
              </mc:Choice>
              <mc:Fallback>
                <p:oleObj name="Visio" r:id="rId5" imgW="6286574" imgH="525780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3267" y="2198400"/>
                        <a:ext cx="4368802" cy="3661643"/>
                      </a:xfrm>
                      <a:prstGeom prst="rect">
                        <a:avLst/>
                      </a:prstGeom>
                      <a:noFill/>
                    </p:spPr>
                  </p:pic>
                </p:oleObj>
              </mc:Fallback>
            </mc:AlternateContent>
          </a:graphicData>
        </a:graphic>
      </p:graphicFrame>
    </p:spTree>
    <p:extLst>
      <p:ext uri="{BB962C8B-B14F-4D97-AF65-F5344CB8AC3E}">
        <p14:creationId xmlns:p14="http://schemas.microsoft.com/office/powerpoint/2010/main" val="123503856"/>
      </p:ext>
    </p:extLst>
  </p:cSld>
  <p:clrMapOvr>
    <a:masterClrMapping/>
  </p:clrMapOvr>
  <mc:AlternateContent xmlns:mc="http://schemas.openxmlformats.org/markup-compatibility/2006">
    <mc:Choice xmlns:p14="http://schemas.microsoft.com/office/powerpoint/2010/main" Requires="p14">
      <p:transition spd="slow" p14:dur="3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2680CC7-2442-41E2-850B-9F0A11AB1BCE}"/>
              </a:ext>
            </a:extLst>
          </p:cNvPr>
          <p:cNvSpPr/>
          <p:nvPr/>
        </p:nvSpPr>
        <p:spPr>
          <a:xfrm>
            <a:off x="2889647" y="2091559"/>
            <a:ext cx="6412706" cy="1694628"/>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cs typeface="+mn-ea"/>
              </a:rPr>
              <a:t>4</a:t>
            </a:r>
            <a:r>
              <a:rPr lang="zh-CN" altLang="en-US" sz="4000" dirty="0">
                <a:solidFill>
                  <a:schemeClr val="tx1"/>
                </a:solidFill>
                <a:cs typeface="+mn-ea"/>
              </a:rPr>
              <a:t>功能性脑网络拓扑属性分析研究</a:t>
            </a:r>
          </a:p>
        </p:txBody>
      </p:sp>
    </p:spTree>
    <p:extLst>
      <p:ext uri="{BB962C8B-B14F-4D97-AF65-F5344CB8AC3E}">
        <p14:creationId xmlns:p14="http://schemas.microsoft.com/office/powerpoint/2010/main" val="371507043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2"/>
            <a:ext cx="7549924" cy="5194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基于谱聚类算法的相似度验证结果</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3384879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3"/>
            <a:ext cx="6086390" cy="39467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多个功能性脑网络差异分析研究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t-SNE</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算法</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ABC8D0DF-0471-4D4D-B1F1-EE81C7A402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46656" y="1976633"/>
            <a:ext cx="3088434" cy="2779181"/>
          </a:xfrm>
          <a:prstGeom prst="rect">
            <a:avLst/>
          </a:prstGeom>
          <a:noFill/>
        </p:spPr>
      </p:pic>
      <p:sp>
        <p:nvSpPr>
          <p:cNvPr id="7" name="文本框 6">
            <a:extLst>
              <a:ext uri="{FF2B5EF4-FFF2-40B4-BE49-F238E27FC236}">
                <a16:creationId xmlns:a16="http://schemas.microsoft.com/office/drawing/2014/main" id="{02986E31-79FB-44FF-B8BB-3F6A57E3E4CB}"/>
              </a:ext>
            </a:extLst>
          </p:cNvPr>
          <p:cNvSpPr txBox="1"/>
          <p:nvPr/>
        </p:nvSpPr>
        <p:spPr>
          <a:xfrm rot="10800000" flipV="1">
            <a:off x="259545" y="862255"/>
            <a:ext cx="11789115" cy="400110"/>
          </a:xfrm>
          <a:prstGeom prst="rect">
            <a:avLst/>
          </a:prstGeom>
          <a:noFill/>
        </p:spPr>
        <p:txBody>
          <a:bodyPr wrap="square">
            <a:spAutoFit/>
          </a:bodyPr>
          <a:lstStyle/>
          <a:p>
            <a:r>
              <a:rPr lang="en-US" altLang="zh-CN" sz="1000" dirty="0"/>
              <a:t>t-SNE</a:t>
            </a:r>
            <a:r>
              <a:rPr lang="zh-CN" altLang="en-US" sz="1000" dirty="0"/>
              <a:t>算法将高维空间中数据样本间的欧氏距离转换为相似概率，将低维空间中点的坐标做</a:t>
            </a:r>
            <a:r>
              <a:rPr lang="en-US" altLang="zh-CN" sz="1000" dirty="0"/>
              <a:t>T</a:t>
            </a:r>
            <a:r>
              <a:rPr lang="zh-CN" altLang="en-US" sz="1000" dirty="0"/>
              <a:t>分布，可以让高维空间中相似的数据样本在降维后更加接近，不相似度的数据样本间距离被拉大，从而缓解可视化结果中映射点的拥挤问题</a:t>
            </a:r>
          </a:p>
        </p:txBody>
      </p:sp>
      <p:sp>
        <p:nvSpPr>
          <p:cNvPr id="9" name="文本框 8">
            <a:extLst>
              <a:ext uri="{FF2B5EF4-FFF2-40B4-BE49-F238E27FC236}">
                <a16:creationId xmlns:a16="http://schemas.microsoft.com/office/drawing/2014/main" id="{40B12720-28B2-4789-9860-C6E00C3E1D30}"/>
              </a:ext>
            </a:extLst>
          </p:cNvPr>
          <p:cNvSpPr txBox="1"/>
          <p:nvPr/>
        </p:nvSpPr>
        <p:spPr>
          <a:xfrm>
            <a:off x="874241" y="4995815"/>
            <a:ext cx="6098058" cy="246221"/>
          </a:xfrm>
          <a:prstGeom prst="rect">
            <a:avLst/>
          </a:prstGeom>
          <a:noFill/>
        </p:spPr>
        <p:txBody>
          <a:bodyPr wrap="square">
            <a:spAutoFit/>
          </a:bodyPr>
          <a:lstStyle/>
          <a:p>
            <a:r>
              <a:rPr lang="zh-CN" altLang="en-US" sz="1000" dirty="0"/>
              <a:t>利用</a:t>
            </a:r>
            <a:r>
              <a:rPr lang="en-US" altLang="zh-CN" sz="1000" dirty="0"/>
              <a:t>t-SNE</a:t>
            </a:r>
            <a:r>
              <a:rPr lang="zh-CN" altLang="en-US" sz="1000" dirty="0"/>
              <a:t>算法将被试在</a:t>
            </a:r>
            <a:r>
              <a:rPr lang="en-US" altLang="zh-CN" sz="1000" dirty="0"/>
              <a:t>177</a:t>
            </a:r>
            <a:r>
              <a:rPr lang="zh-CN" altLang="en-US" sz="1000" dirty="0"/>
              <a:t>个采样时间点上</a:t>
            </a:r>
            <a:r>
              <a:rPr lang="en-US" altLang="zh-CN" sz="1000" dirty="0"/>
              <a:t>4005</a:t>
            </a:r>
            <a:r>
              <a:rPr lang="zh-CN" altLang="en-US" sz="1000" dirty="0"/>
              <a:t>个维度的</a:t>
            </a:r>
            <a:r>
              <a:rPr lang="en-US" altLang="zh-CN" sz="1000" dirty="0"/>
              <a:t>FBN</a:t>
            </a:r>
            <a:r>
              <a:rPr lang="zh-CN" altLang="en-US" sz="1000" dirty="0"/>
              <a:t>观测向量降维在二维平面上</a:t>
            </a:r>
          </a:p>
        </p:txBody>
      </p:sp>
      <p:sp>
        <p:nvSpPr>
          <p:cNvPr id="12" name="文本框 11">
            <a:extLst>
              <a:ext uri="{FF2B5EF4-FFF2-40B4-BE49-F238E27FC236}">
                <a16:creationId xmlns:a16="http://schemas.microsoft.com/office/drawing/2014/main" id="{890DAD1E-6017-474C-A020-97CA5781BD72}"/>
              </a:ext>
            </a:extLst>
          </p:cNvPr>
          <p:cNvSpPr txBox="1"/>
          <p:nvPr/>
        </p:nvSpPr>
        <p:spPr>
          <a:xfrm>
            <a:off x="6677797" y="2938139"/>
            <a:ext cx="4303240" cy="707886"/>
          </a:xfrm>
          <a:prstGeom prst="rect">
            <a:avLst/>
          </a:prstGeom>
          <a:noFill/>
        </p:spPr>
        <p:txBody>
          <a:bodyPr wrap="square">
            <a:spAutoFit/>
          </a:bodyPr>
          <a:lstStyle/>
          <a:p>
            <a:r>
              <a:rPr lang="en-US" altLang="zh-CN" sz="1000" dirty="0"/>
              <a:t>1. t-SNE</a:t>
            </a:r>
            <a:r>
              <a:rPr lang="zh-CN" altLang="en-US" sz="1000" dirty="0"/>
              <a:t>算法可以维持局部结构，有着良好的聚类效果</a:t>
            </a:r>
            <a:endParaRPr lang="en-US" altLang="zh-CN" sz="1000" dirty="0"/>
          </a:p>
          <a:p>
            <a:endParaRPr lang="en-US" altLang="zh-CN" sz="1000" dirty="0"/>
          </a:p>
          <a:p>
            <a:r>
              <a:rPr lang="en-US" altLang="zh-CN" sz="1000" dirty="0"/>
              <a:t>2. </a:t>
            </a:r>
            <a:r>
              <a:rPr lang="zh-CN" altLang="en-US" sz="1000" dirty="0"/>
              <a:t>但是不同数据集群间的距离却不能说明任何问题。因为该算法使用了</a:t>
            </a:r>
            <a:r>
              <a:rPr lang="en-US" altLang="zh-CN" sz="1000" dirty="0"/>
              <a:t>t</a:t>
            </a:r>
            <a:r>
              <a:rPr lang="zh-CN" altLang="en-US" sz="1000" dirty="0"/>
              <a:t>分布，当数据间的关系超出某一距离范围后，相似度都是非常小的</a:t>
            </a:r>
          </a:p>
        </p:txBody>
      </p:sp>
      <p:sp>
        <p:nvSpPr>
          <p:cNvPr id="17" name="文本框 16">
            <a:extLst>
              <a:ext uri="{FF2B5EF4-FFF2-40B4-BE49-F238E27FC236}">
                <a16:creationId xmlns:a16="http://schemas.microsoft.com/office/drawing/2014/main" id="{0378D6ED-FC61-47F3-94E9-8BD5267AE2AE}"/>
              </a:ext>
            </a:extLst>
          </p:cNvPr>
          <p:cNvSpPr txBox="1"/>
          <p:nvPr/>
        </p:nvSpPr>
        <p:spPr>
          <a:xfrm>
            <a:off x="6537441" y="4506483"/>
            <a:ext cx="4162794" cy="246221"/>
          </a:xfrm>
          <a:prstGeom prst="rect">
            <a:avLst/>
          </a:prstGeom>
          <a:noFill/>
        </p:spPr>
        <p:txBody>
          <a:bodyPr wrap="square">
            <a:spAutoFit/>
          </a:bodyPr>
          <a:lstStyle/>
          <a:p>
            <a:r>
              <a:rPr lang="zh-CN" altLang="en-US" sz="1000" dirty="0"/>
              <a:t>基于</a:t>
            </a:r>
            <a:r>
              <a:rPr lang="en-US" altLang="zh-CN" sz="1000" dirty="0"/>
              <a:t>t-SNE</a:t>
            </a:r>
            <a:r>
              <a:rPr lang="zh-CN" altLang="en-US" sz="1000" dirty="0"/>
              <a:t>算法的可视化结果中是无法表现高维空间中某些数据间的关系</a:t>
            </a:r>
          </a:p>
        </p:txBody>
      </p:sp>
      <p:cxnSp>
        <p:nvCxnSpPr>
          <p:cNvPr id="19" name="直接箭头连接符 18">
            <a:extLst>
              <a:ext uri="{FF2B5EF4-FFF2-40B4-BE49-F238E27FC236}">
                <a16:creationId xmlns:a16="http://schemas.microsoft.com/office/drawing/2014/main" id="{757678BE-FEE3-4623-8266-639C69CA357A}"/>
              </a:ext>
            </a:extLst>
          </p:cNvPr>
          <p:cNvCxnSpPr/>
          <p:nvPr/>
        </p:nvCxnSpPr>
        <p:spPr>
          <a:xfrm>
            <a:off x="5419023" y="3429000"/>
            <a:ext cx="7892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96C8B32C-1D19-4FF3-B448-B47B5D3319CB}"/>
              </a:ext>
            </a:extLst>
          </p:cNvPr>
          <p:cNvCxnSpPr>
            <a:cxnSpLocks/>
          </p:cNvCxnSpPr>
          <p:nvPr/>
        </p:nvCxnSpPr>
        <p:spPr>
          <a:xfrm>
            <a:off x="8643486" y="3850105"/>
            <a:ext cx="0" cy="48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462037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2680CC7-2442-41E2-850B-9F0A11AB1BCE}"/>
              </a:ext>
            </a:extLst>
          </p:cNvPr>
          <p:cNvSpPr/>
          <p:nvPr/>
        </p:nvSpPr>
        <p:spPr>
          <a:xfrm>
            <a:off x="2889647" y="2091559"/>
            <a:ext cx="6412706" cy="1694628"/>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cs typeface="+mn-ea"/>
              </a:rPr>
              <a:t>5 </a:t>
            </a:r>
            <a:r>
              <a:rPr lang="zh-CN" altLang="en-US" sz="4000" dirty="0">
                <a:solidFill>
                  <a:schemeClr val="tx1"/>
                </a:solidFill>
                <a:cs typeface="+mn-ea"/>
              </a:rPr>
              <a:t>系统设计与案例分析</a:t>
            </a:r>
          </a:p>
          <a:p>
            <a:pPr algn="ctr"/>
            <a:endParaRPr lang="zh-CN" altLang="en-US" sz="4000" dirty="0">
              <a:solidFill>
                <a:schemeClr val="tx1"/>
              </a:solidFill>
              <a:cs typeface="+mn-ea"/>
            </a:endParaRPr>
          </a:p>
        </p:txBody>
      </p:sp>
    </p:spTree>
    <p:extLst>
      <p:ext uri="{BB962C8B-B14F-4D97-AF65-F5344CB8AC3E}">
        <p14:creationId xmlns:p14="http://schemas.microsoft.com/office/powerpoint/2010/main" val="118248940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2680CC7-2442-41E2-850B-9F0A11AB1BCE}"/>
              </a:ext>
            </a:extLst>
          </p:cNvPr>
          <p:cNvSpPr/>
          <p:nvPr/>
        </p:nvSpPr>
        <p:spPr>
          <a:xfrm>
            <a:off x="2889647" y="2091559"/>
            <a:ext cx="6412706" cy="1694628"/>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cs typeface="+mn-ea"/>
              </a:rPr>
              <a:t>6 </a:t>
            </a:r>
            <a:r>
              <a:rPr lang="zh-CN" altLang="en-US" sz="4000" dirty="0">
                <a:solidFill>
                  <a:schemeClr val="tx1"/>
                </a:solidFill>
                <a:cs typeface="+mn-ea"/>
              </a:rPr>
              <a:t>总结与展望</a:t>
            </a:r>
          </a:p>
          <a:p>
            <a:pPr algn="ctr"/>
            <a:endParaRPr lang="zh-CN" altLang="en-US" sz="4000" dirty="0">
              <a:solidFill>
                <a:schemeClr val="tx1"/>
              </a:solidFill>
              <a:cs typeface="+mn-ea"/>
            </a:endParaRPr>
          </a:p>
        </p:txBody>
      </p:sp>
    </p:spTree>
    <p:extLst>
      <p:ext uri="{BB962C8B-B14F-4D97-AF65-F5344CB8AC3E}">
        <p14:creationId xmlns:p14="http://schemas.microsoft.com/office/powerpoint/2010/main" val="245205049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2680CC7-2442-41E2-850B-9F0A11AB1BCE}"/>
              </a:ext>
            </a:extLst>
          </p:cNvPr>
          <p:cNvSpPr/>
          <p:nvPr/>
        </p:nvSpPr>
        <p:spPr>
          <a:xfrm>
            <a:off x="3184922" y="1452328"/>
            <a:ext cx="6412706" cy="1694628"/>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solidFill>
                <a:schemeClr val="tx1"/>
              </a:solidFill>
              <a:cs typeface="+mn-ea"/>
            </a:endParaRPr>
          </a:p>
          <a:p>
            <a:pPr algn="ctr"/>
            <a:r>
              <a:rPr lang="en-US" altLang="zh-CN" sz="4000" dirty="0">
                <a:solidFill>
                  <a:schemeClr val="tx1"/>
                </a:solidFill>
                <a:cs typeface="+mn-ea"/>
              </a:rPr>
              <a:t>1 </a:t>
            </a:r>
            <a:r>
              <a:rPr lang="zh-CN" altLang="en-US" sz="4000" dirty="0">
                <a:solidFill>
                  <a:schemeClr val="tx1"/>
                </a:solidFill>
                <a:cs typeface="+mn-ea"/>
              </a:rPr>
              <a:t>课题背景、意义与现状</a:t>
            </a:r>
          </a:p>
          <a:p>
            <a:pPr algn="ctr"/>
            <a:endParaRPr lang="zh-CN" altLang="en-US" sz="4000" dirty="0">
              <a:solidFill>
                <a:schemeClr val="tx1"/>
              </a:solidFill>
              <a:cs typeface="+mn-ea"/>
            </a:endParaRPr>
          </a:p>
        </p:txBody>
      </p:sp>
    </p:spTree>
    <p:extLst>
      <p:ext uri="{BB962C8B-B14F-4D97-AF65-F5344CB8AC3E}">
        <p14:creationId xmlns:p14="http://schemas.microsoft.com/office/powerpoint/2010/main" val="188728834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2"/>
            <a:ext cx="7549924" cy="5194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总结与展望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本文工作总结</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1763379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2"/>
            <a:ext cx="7549924" cy="5194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总结与展望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本文未来展望</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0915772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7" y="138722"/>
            <a:ext cx="3223968"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chemeClr val="tx1">
                    <a:lumMod val="75000"/>
                    <a:lumOff val="25000"/>
                  </a:schemeClr>
                </a:solidFill>
                <a:latin typeface="+mn-lt"/>
                <a:ea typeface="+mn-ea"/>
                <a:cs typeface="+mn-ea"/>
                <a:sym typeface="+mn-lt"/>
              </a:rPr>
              <a:t>专家一 </a:t>
            </a:r>
            <a:endParaRPr lang="en-GB" altLang="zh-CN" sz="2400" dirty="0">
              <a:solidFill>
                <a:schemeClr val="tx1">
                  <a:lumMod val="75000"/>
                  <a:lumOff val="25000"/>
                </a:schemeClr>
              </a:solidFill>
              <a:latin typeface="+mn-lt"/>
              <a:ea typeface="+mn-ea"/>
              <a:cs typeface="+mn-ea"/>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6E08505-3F03-4828-B3A7-D6954523652C}"/>
              </a:ext>
            </a:extLst>
          </p:cNvPr>
          <p:cNvSpPr txBox="1"/>
          <p:nvPr/>
        </p:nvSpPr>
        <p:spPr>
          <a:xfrm>
            <a:off x="0" y="1474756"/>
            <a:ext cx="6096000" cy="379656"/>
          </a:xfrm>
          <a:prstGeom prst="rect">
            <a:avLst/>
          </a:prstGeom>
          <a:noFill/>
        </p:spPr>
        <p:txBody>
          <a:bodyPr wrap="square">
            <a:spAutoFit/>
          </a:bodyPr>
          <a:lstStyle/>
          <a:p>
            <a:pPr indent="204042" algn="just"/>
            <a:r>
              <a:rPr lang="en-US" altLang="zh-CN" sz="1867" b="1"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867" b="1" kern="100" dirty="0">
                <a:latin typeface="Times New Roman" panose="02020603050405020304" pitchFamily="18" charset="0"/>
                <a:ea typeface="宋体" panose="02010600030101010101" pitchFamily="2" charset="-122"/>
                <a:cs typeface="Times New Roman" panose="02020603050405020304" pitchFamily="18" charset="0"/>
              </a:rPr>
              <a:t>建议进一步提高相似度的准确性</a:t>
            </a:r>
            <a:r>
              <a:rPr lang="zh-CN" altLang="zh-CN" sz="1867" kern="10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 name="文本框 3">
            <a:extLst>
              <a:ext uri="{FF2B5EF4-FFF2-40B4-BE49-F238E27FC236}">
                <a16:creationId xmlns:a16="http://schemas.microsoft.com/office/drawing/2014/main" id="{F00C953A-518D-40A7-B4CF-72DC044F6A54}"/>
              </a:ext>
            </a:extLst>
          </p:cNvPr>
          <p:cNvSpPr txBox="1"/>
          <p:nvPr/>
        </p:nvSpPr>
        <p:spPr>
          <a:xfrm>
            <a:off x="0" y="771004"/>
            <a:ext cx="4271554" cy="379656"/>
          </a:xfrm>
          <a:prstGeom prst="rect">
            <a:avLst/>
          </a:prstGeom>
          <a:noFill/>
        </p:spPr>
        <p:txBody>
          <a:bodyPr wrap="square" rtlCol="0">
            <a:spAutoFit/>
          </a:bodyPr>
          <a:lstStyle/>
          <a:p>
            <a:pPr indent="204042" algn="just"/>
            <a:r>
              <a:rPr lang="zh-CN" altLang="en-US" sz="1867" b="1" kern="100" dirty="0">
                <a:latin typeface="Times New Roman" panose="02020603050405020304" pitchFamily="18" charset="0"/>
                <a:ea typeface="宋体" panose="02010600030101010101" pitchFamily="2" charset="-122"/>
                <a:cs typeface="Times New Roman" panose="02020603050405020304" pitchFamily="18" charset="0"/>
              </a:rPr>
              <a:t>分数：</a:t>
            </a:r>
            <a:r>
              <a:rPr lang="en-US" altLang="zh-CN" sz="1867" b="1" kern="100" dirty="0">
                <a:latin typeface="Times New Roman" panose="02020603050405020304" pitchFamily="18" charset="0"/>
                <a:ea typeface="宋体" panose="02010600030101010101" pitchFamily="2" charset="-122"/>
                <a:cs typeface="Times New Roman" panose="02020603050405020304" pitchFamily="18" charset="0"/>
              </a:rPr>
              <a:t>83</a:t>
            </a:r>
            <a:r>
              <a:rPr lang="zh-CN" altLang="en-US" sz="1867" b="1" kern="100" dirty="0">
                <a:latin typeface="Times New Roman" panose="02020603050405020304" pitchFamily="18" charset="0"/>
                <a:ea typeface="宋体" panose="02010600030101010101" pitchFamily="2" charset="-122"/>
                <a:cs typeface="Times New Roman" panose="02020603050405020304" pitchFamily="18" charset="0"/>
              </a:rPr>
              <a:t>分，同意答辩；</a:t>
            </a:r>
          </a:p>
        </p:txBody>
      </p:sp>
      <p:sp>
        <p:nvSpPr>
          <p:cNvPr id="5" name="文本框 4">
            <a:extLst>
              <a:ext uri="{FF2B5EF4-FFF2-40B4-BE49-F238E27FC236}">
                <a16:creationId xmlns:a16="http://schemas.microsoft.com/office/drawing/2014/main" id="{B700D3ED-A158-4FC3-9056-DEAD6E661FB8}"/>
              </a:ext>
            </a:extLst>
          </p:cNvPr>
          <p:cNvSpPr txBox="1"/>
          <p:nvPr/>
        </p:nvSpPr>
        <p:spPr>
          <a:xfrm>
            <a:off x="163109" y="5522795"/>
            <a:ext cx="11865782" cy="1384995"/>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[1] </a:t>
            </a:r>
            <a:r>
              <a:rPr lang="zh-CN" altLang="en-US" sz="1000" dirty="0">
                <a:latin typeface="Times New Roman" panose="02020603050405020304" pitchFamily="18" charset="0"/>
                <a:cs typeface="Times New Roman" panose="02020603050405020304" pitchFamily="18" charset="0"/>
              </a:rPr>
              <a:t>接标</a:t>
            </a:r>
            <a:r>
              <a:rPr lang="en-US" altLang="zh-CN"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张道强</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面向脑网络的新型图核及其在</a:t>
            </a:r>
            <a:r>
              <a:rPr lang="en-US" altLang="zh-CN" sz="1000" dirty="0">
                <a:latin typeface="Times New Roman" panose="02020603050405020304" pitchFamily="18" charset="0"/>
                <a:cs typeface="Times New Roman" panose="02020603050405020304" pitchFamily="18" charset="0"/>
              </a:rPr>
              <a:t>MCI</a:t>
            </a:r>
            <a:r>
              <a:rPr lang="zh-CN" altLang="en-US" sz="1000" dirty="0">
                <a:latin typeface="Times New Roman" panose="02020603050405020304" pitchFamily="18" charset="0"/>
                <a:cs typeface="Times New Roman" panose="02020603050405020304" pitchFamily="18" charset="0"/>
              </a:rPr>
              <a:t>分类上的应用</a:t>
            </a:r>
            <a:r>
              <a:rPr lang="en-US" altLang="zh-CN" sz="1000" dirty="0">
                <a:latin typeface="Times New Roman" panose="02020603050405020304" pitchFamily="18" charset="0"/>
                <a:cs typeface="Times New Roman" panose="02020603050405020304" pitchFamily="18" charset="0"/>
              </a:rPr>
              <a:t>[J]. </a:t>
            </a:r>
            <a:r>
              <a:rPr lang="zh-CN" altLang="en-US" sz="1000" dirty="0">
                <a:latin typeface="Times New Roman" panose="02020603050405020304" pitchFamily="18" charset="0"/>
                <a:cs typeface="Times New Roman" panose="02020603050405020304" pitchFamily="18" charset="0"/>
              </a:rPr>
              <a:t>计算机学报</a:t>
            </a:r>
            <a:r>
              <a:rPr lang="en-US" altLang="zh-CN" sz="1000" dirty="0">
                <a:latin typeface="Times New Roman" panose="02020603050405020304" pitchFamily="18" charset="0"/>
                <a:cs typeface="Times New Roman" panose="02020603050405020304" pitchFamily="18" charset="0"/>
              </a:rPr>
              <a:t>(8</a:t>
            </a:r>
            <a:r>
              <a:rPr lang="zh-CN" altLang="en-US" sz="1000" dirty="0">
                <a:latin typeface="Times New Roman" panose="02020603050405020304" pitchFamily="18" charset="0"/>
                <a:cs typeface="Times New Roman" panose="02020603050405020304" pitchFamily="18" charset="0"/>
              </a:rPr>
              <a:t>期</a:t>
            </a:r>
            <a:r>
              <a:rPr lang="en-US" altLang="zh-CN" sz="1000" dirty="0">
                <a:latin typeface="Times New Roman" panose="02020603050405020304" pitchFamily="18" charset="0"/>
                <a:cs typeface="Times New Roman" panose="02020603050405020304" pitchFamily="18" charset="0"/>
              </a:rPr>
              <a:t>):1667-1680.</a:t>
            </a:r>
          </a:p>
          <a:p>
            <a:endParaRPr lang="en-US" altLang="zh-CN" sz="1000" dirty="0">
              <a:latin typeface="Times New Roman" panose="02020603050405020304" pitchFamily="18" charset="0"/>
              <a:cs typeface="Times New Roman" panose="02020603050405020304" pitchFamily="18" charset="0"/>
            </a:endParaRPr>
          </a:p>
          <a:p>
            <a:r>
              <a:rPr lang="en-US" altLang="zh-CN" sz="1000" dirty="0">
                <a:latin typeface="Times New Roman" panose="02020603050405020304" pitchFamily="18" charset="0"/>
                <a:cs typeface="Times New Roman" panose="02020603050405020304" pitchFamily="18" charset="0"/>
              </a:rPr>
              <a:t>[2] </a:t>
            </a:r>
            <a:r>
              <a:rPr lang="zh-CN" altLang="en-US" sz="1000" dirty="0">
                <a:latin typeface="Times New Roman" panose="02020603050405020304" pitchFamily="18" charset="0"/>
                <a:cs typeface="Times New Roman" panose="02020603050405020304" pitchFamily="18" charset="0"/>
              </a:rPr>
              <a:t>肖继海、崔晓红、陈俊杰</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节点属性和拓扑信息相结合的脑网络聚类模型</a:t>
            </a:r>
            <a:r>
              <a:rPr lang="en-US" altLang="zh-CN" sz="1000" dirty="0">
                <a:latin typeface="Times New Roman" panose="02020603050405020304" pitchFamily="18" charset="0"/>
                <a:cs typeface="Times New Roman" panose="02020603050405020304" pitchFamily="18" charset="0"/>
              </a:rPr>
              <a:t>[J]. </a:t>
            </a:r>
            <a:r>
              <a:rPr lang="zh-CN" altLang="en-US" sz="1000" dirty="0">
                <a:latin typeface="Times New Roman" panose="02020603050405020304" pitchFamily="18" charset="0"/>
                <a:cs typeface="Times New Roman" panose="02020603050405020304" pitchFamily="18" charset="0"/>
              </a:rPr>
              <a:t>计算机工程与科学</a:t>
            </a:r>
            <a:r>
              <a:rPr lang="en-US" altLang="zh-CN" sz="1000" dirty="0">
                <a:latin typeface="Times New Roman" panose="02020603050405020304" pitchFamily="18" charset="0"/>
                <a:cs typeface="Times New Roman" panose="02020603050405020304" pitchFamily="18" charset="0"/>
              </a:rPr>
              <a:t>, 2020, v.42;No.311(11):179-186.</a:t>
            </a:r>
          </a:p>
          <a:p>
            <a:endParaRPr lang="en-US" altLang="zh-CN" sz="1000" dirty="0">
              <a:latin typeface="Times New Roman" panose="02020603050405020304" pitchFamily="18" charset="0"/>
              <a:cs typeface="Times New Roman" panose="02020603050405020304" pitchFamily="18" charset="0"/>
            </a:endParaRPr>
          </a:p>
          <a:p>
            <a:r>
              <a:rPr lang="en-US" altLang="zh-CN" sz="1000" dirty="0">
                <a:latin typeface="Times New Roman" panose="02020603050405020304" pitchFamily="18" charset="0"/>
                <a:cs typeface="Times New Roman" panose="02020603050405020304" pitchFamily="18" charset="0"/>
              </a:rPr>
              <a:t>[3] </a:t>
            </a:r>
            <a:r>
              <a:rPr lang="zh-CN" altLang="en-US" sz="1000" dirty="0">
                <a:latin typeface="Times New Roman" panose="02020603050405020304" pitchFamily="18" charset="0"/>
                <a:cs typeface="Times New Roman" panose="02020603050405020304" pitchFamily="18" charset="0"/>
              </a:rPr>
              <a:t>崔晓红</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无偏脑网络分析方法研究及其在阿尔茨海默症中的应用</a:t>
            </a:r>
            <a:r>
              <a:rPr lang="en-US" altLang="zh-CN" sz="1000" dirty="0">
                <a:latin typeface="Times New Roman" panose="02020603050405020304" pitchFamily="18" charset="0"/>
                <a:cs typeface="Times New Roman" panose="02020603050405020304" pitchFamily="18" charset="0"/>
              </a:rPr>
              <a:t>[D]. </a:t>
            </a:r>
            <a:r>
              <a:rPr lang="zh-CN" altLang="en-US" sz="1000" dirty="0">
                <a:latin typeface="Times New Roman" panose="02020603050405020304" pitchFamily="18" charset="0"/>
                <a:cs typeface="Times New Roman" panose="02020603050405020304" pitchFamily="18" charset="0"/>
              </a:rPr>
              <a:t>太原理工大学</a:t>
            </a:r>
            <a:r>
              <a:rPr lang="en-US" altLang="zh-CN" sz="1000" dirty="0">
                <a:latin typeface="Times New Roman" panose="02020603050405020304" pitchFamily="18" charset="0"/>
                <a:cs typeface="Times New Roman" panose="02020603050405020304" pitchFamily="18" charset="0"/>
              </a:rPr>
              <a:t>.</a:t>
            </a:r>
          </a:p>
          <a:p>
            <a:endParaRPr lang="en-US" altLang="zh-CN" sz="1000" dirty="0">
              <a:latin typeface="Times New Roman" panose="02020603050405020304" pitchFamily="18" charset="0"/>
              <a:cs typeface="Times New Roman" panose="02020603050405020304" pitchFamily="18" charset="0"/>
            </a:endParaRPr>
          </a:p>
          <a:p>
            <a:r>
              <a:rPr lang="en-US" altLang="zh-CN" sz="1000" dirty="0">
                <a:latin typeface="Times New Roman" panose="02020603050405020304" pitchFamily="18" charset="0"/>
                <a:cs typeface="Times New Roman" panose="02020603050405020304" pitchFamily="18" charset="0"/>
              </a:rPr>
              <a:t>[4] </a:t>
            </a:r>
            <a:r>
              <a:rPr lang="en-US" altLang="zh-CN" sz="1000" dirty="0" err="1">
                <a:latin typeface="Times New Roman" panose="02020603050405020304" pitchFamily="18" charset="0"/>
                <a:cs typeface="Times New Roman" panose="02020603050405020304" pitchFamily="18" charset="0"/>
              </a:rPr>
              <a:t>Jie</a:t>
            </a:r>
            <a:r>
              <a:rPr lang="en-US" altLang="zh-CN" sz="1000" dirty="0">
                <a:latin typeface="Times New Roman" panose="02020603050405020304" pitchFamily="18" charset="0"/>
                <a:cs typeface="Times New Roman" panose="02020603050405020304" pitchFamily="18" charset="0"/>
              </a:rPr>
              <a:t> B , Liu M , Zhang D , et al. Sub-Network Kernels for Measuring Similarity of Brain Connectivity Networks in Disease Diagnosis[J]. IEEE Transactions on Image Processing, 2018:2340-2353.</a:t>
            </a:r>
          </a:p>
          <a:p>
            <a:endParaRPr lang="en-US" altLang="zh-CN" sz="14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F46981AA-FAFC-456A-8274-7DAC9F5079F3}"/>
              </a:ext>
            </a:extLst>
          </p:cNvPr>
          <p:cNvPicPr>
            <a:picLocks noChangeAspect="1"/>
          </p:cNvPicPr>
          <p:nvPr/>
        </p:nvPicPr>
        <p:blipFill>
          <a:blip r:embed="rId2"/>
          <a:stretch>
            <a:fillRect/>
          </a:stretch>
        </p:blipFill>
        <p:spPr>
          <a:xfrm>
            <a:off x="6728828" y="2381027"/>
            <a:ext cx="4514850" cy="457200"/>
          </a:xfrm>
          <a:prstGeom prst="rect">
            <a:avLst/>
          </a:prstGeom>
        </p:spPr>
      </p:pic>
      <p:pic>
        <p:nvPicPr>
          <p:cNvPr id="16" name="图片 15">
            <a:extLst>
              <a:ext uri="{FF2B5EF4-FFF2-40B4-BE49-F238E27FC236}">
                <a16:creationId xmlns:a16="http://schemas.microsoft.com/office/drawing/2014/main" id="{5A7F47C6-C871-495B-B6C4-824816B77CE1}"/>
              </a:ext>
            </a:extLst>
          </p:cNvPr>
          <p:cNvPicPr>
            <a:picLocks noChangeAspect="1"/>
          </p:cNvPicPr>
          <p:nvPr/>
        </p:nvPicPr>
        <p:blipFill>
          <a:blip r:embed="rId3"/>
          <a:stretch>
            <a:fillRect/>
          </a:stretch>
        </p:blipFill>
        <p:spPr>
          <a:xfrm>
            <a:off x="6709778" y="2838227"/>
            <a:ext cx="4533900" cy="390525"/>
          </a:xfrm>
          <a:prstGeom prst="rect">
            <a:avLst/>
          </a:prstGeom>
        </p:spPr>
      </p:pic>
      <p:pic>
        <p:nvPicPr>
          <p:cNvPr id="18" name="图片 17">
            <a:extLst>
              <a:ext uri="{FF2B5EF4-FFF2-40B4-BE49-F238E27FC236}">
                <a16:creationId xmlns:a16="http://schemas.microsoft.com/office/drawing/2014/main" id="{400A8FA0-210C-4105-8BDA-04A3724F9C9B}"/>
              </a:ext>
            </a:extLst>
          </p:cNvPr>
          <p:cNvPicPr>
            <a:picLocks noChangeAspect="1"/>
          </p:cNvPicPr>
          <p:nvPr/>
        </p:nvPicPr>
        <p:blipFill>
          <a:blip r:embed="rId4"/>
          <a:stretch>
            <a:fillRect/>
          </a:stretch>
        </p:blipFill>
        <p:spPr>
          <a:xfrm>
            <a:off x="6709778" y="3138264"/>
            <a:ext cx="4562475" cy="180975"/>
          </a:xfrm>
          <a:prstGeom prst="rect">
            <a:avLst/>
          </a:prstGeom>
        </p:spPr>
      </p:pic>
      <p:pic>
        <p:nvPicPr>
          <p:cNvPr id="28" name="图片 27">
            <a:extLst>
              <a:ext uri="{FF2B5EF4-FFF2-40B4-BE49-F238E27FC236}">
                <a16:creationId xmlns:a16="http://schemas.microsoft.com/office/drawing/2014/main" id="{B83754E0-4C3A-4121-877B-7A5D469C7AB0}"/>
              </a:ext>
            </a:extLst>
          </p:cNvPr>
          <p:cNvPicPr>
            <a:picLocks noChangeAspect="1"/>
          </p:cNvPicPr>
          <p:nvPr/>
        </p:nvPicPr>
        <p:blipFill>
          <a:blip r:embed="rId5"/>
          <a:stretch>
            <a:fillRect/>
          </a:stretch>
        </p:blipFill>
        <p:spPr>
          <a:xfrm>
            <a:off x="163109" y="2300968"/>
            <a:ext cx="4428473" cy="1805858"/>
          </a:xfrm>
          <a:prstGeom prst="rect">
            <a:avLst/>
          </a:prstGeom>
        </p:spPr>
      </p:pic>
      <p:sp>
        <p:nvSpPr>
          <p:cNvPr id="29" name="文本框 28">
            <a:extLst>
              <a:ext uri="{FF2B5EF4-FFF2-40B4-BE49-F238E27FC236}">
                <a16:creationId xmlns:a16="http://schemas.microsoft.com/office/drawing/2014/main" id="{3830F1F4-0301-454A-9236-41264C50C39E}"/>
              </a:ext>
            </a:extLst>
          </p:cNvPr>
          <p:cNvSpPr txBox="1"/>
          <p:nvPr/>
        </p:nvSpPr>
        <p:spPr>
          <a:xfrm>
            <a:off x="653676" y="1924884"/>
            <a:ext cx="2936224" cy="369332"/>
          </a:xfrm>
          <a:prstGeom prst="rect">
            <a:avLst/>
          </a:prstGeom>
          <a:noFill/>
        </p:spPr>
        <p:txBody>
          <a:bodyPr wrap="square" rtlCol="0">
            <a:spAutoFit/>
          </a:bodyPr>
          <a:lstStyle/>
          <a:p>
            <a:r>
              <a:rPr lang="zh-CN" altLang="en-US" dirty="0"/>
              <a:t>           </a:t>
            </a:r>
            <a:r>
              <a:rPr lang="zh-CN" altLang="en-US" sz="1100" dirty="0">
                <a:latin typeface="Times New Roman" panose="02020603050405020304" pitchFamily="18" charset="0"/>
                <a:ea typeface="+mj-ea"/>
                <a:cs typeface="Times New Roman" panose="02020603050405020304" pitchFamily="18" charset="0"/>
              </a:rPr>
              <a:t>表</a:t>
            </a:r>
            <a:r>
              <a:rPr lang="en-US" altLang="zh-CN" sz="1100" dirty="0">
                <a:latin typeface="Times New Roman" panose="02020603050405020304" pitchFamily="18" charset="0"/>
                <a:ea typeface="+mj-ea"/>
                <a:cs typeface="Times New Roman" panose="02020603050405020304" pitchFamily="18" charset="0"/>
              </a:rPr>
              <a:t>1 </a:t>
            </a:r>
            <a:r>
              <a:rPr lang="zh-CN" altLang="en-US" sz="1100" dirty="0">
                <a:latin typeface="Times New Roman" panose="02020603050405020304" pitchFamily="18" charset="0"/>
                <a:ea typeface="+mj-ea"/>
                <a:cs typeface="Times New Roman" panose="02020603050405020304" pitchFamily="18" charset="0"/>
              </a:rPr>
              <a:t> 用于公开数据集的分类效果</a:t>
            </a:r>
          </a:p>
        </p:txBody>
      </p:sp>
      <p:sp>
        <p:nvSpPr>
          <p:cNvPr id="31" name="文本框 30">
            <a:extLst>
              <a:ext uri="{FF2B5EF4-FFF2-40B4-BE49-F238E27FC236}">
                <a16:creationId xmlns:a16="http://schemas.microsoft.com/office/drawing/2014/main" id="{5B6A1A83-23D1-42BD-B22E-45284FC6B28D}"/>
              </a:ext>
            </a:extLst>
          </p:cNvPr>
          <p:cNvSpPr txBox="1"/>
          <p:nvPr/>
        </p:nvSpPr>
        <p:spPr>
          <a:xfrm>
            <a:off x="7234454" y="2021622"/>
            <a:ext cx="3734603" cy="261610"/>
          </a:xfrm>
          <a:prstGeom prst="rect">
            <a:avLst/>
          </a:prstGeom>
          <a:noFill/>
        </p:spPr>
        <p:txBody>
          <a:bodyPr wrap="square">
            <a:spAutoFit/>
          </a:bodyPr>
          <a:lstStyle/>
          <a:p>
            <a:r>
              <a:rPr lang="zh-CN" altLang="en-US" sz="1100" dirty="0">
                <a:latin typeface="Times New Roman" panose="02020603050405020304" pitchFamily="18" charset="0"/>
                <a:ea typeface="+mj-ea"/>
                <a:cs typeface="Times New Roman" panose="02020603050405020304" pitchFamily="18" charset="0"/>
              </a:rPr>
              <a:t>表</a:t>
            </a:r>
            <a:r>
              <a:rPr lang="en-US" altLang="zh-CN" sz="1100" dirty="0">
                <a:latin typeface="Times New Roman" panose="02020603050405020304" pitchFamily="18" charset="0"/>
                <a:ea typeface="+mj-ea"/>
                <a:cs typeface="Times New Roman" panose="02020603050405020304" pitchFamily="18" charset="0"/>
              </a:rPr>
              <a:t>2  </a:t>
            </a:r>
            <a:r>
              <a:rPr lang="zh-CN" altLang="en-US" sz="1100" dirty="0">
                <a:latin typeface="Times New Roman" panose="02020603050405020304" pitchFamily="18" charset="0"/>
                <a:ea typeface="+mj-ea"/>
                <a:cs typeface="Times New Roman" panose="02020603050405020304" pitchFamily="18" charset="0"/>
              </a:rPr>
              <a:t>该算法用于精神分裂症患者和健康被试脑网络的聚类</a:t>
            </a:r>
          </a:p>
        </p:txBody>
      </p:sp>
    </p:spTree>
    <p:extLst>
      <p:ext uri="{BB962C8B-B14F-4D97-AF65-F5344CB8AC3E}">
        <p14:creationId xmlns:p14="http://schemas.microsoft.com/office/powerpoint/2010/main" val="68830027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7" y="138722"/>
            <a:ext cx="3223968"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chemeClr val="tx1">
                    <a:lumMod val="75000"/>
                    <a:lumOff val="25000"/>
                  </a:schemeClr>
                </a:solidFill>
                <a:latin typeface="+mn-lt"/>
                <a:ea typeface="+mn-ea"/>
                <a:cs typeface="+mn-ea"/>
                <a:sym typeface="+mn-lt"/>
              </a:rPr>
              <a:t>专家二</a:t>
            </a:r>
            <a:endParaRPr lang="en-GB" altLang="zh-CN" sz="2400" dirty="0">
              <a:solidFill>
                <a:schemeClr val="tx1">
                  <a:lumMod val="75000"/>
                  <a:lumOff val="25000"/>
                </a:schemeClr>
              </a:solidFill>
              <a:latin typeface="+mn-lt"/>
              <a:ea typeface="+mn-ea"/>
              <a:cs typeface="+mn-ea"/>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9593894-66B7-4484-9D43-5FD9929201FF}"/>
                  </a:ext>
                </a:extLst>
              </p:cNvPr>
              <p:cNvSpPr txBox="1"/>
              <p:nvPr/>
            </p:nvSpPr>
            <p:spPr>
              <a:xfrm>
                <a:off x="259547" y="1309678"/>
                <a:ext cx="11784995" cy="3185680"/>
              </a:xfrm>
              <a:prstGeom prst="rect">
                <a:avLst/>
              </a:prstGeom>
              <a:noFill/>
            </p:spPr>
            <p:txBody>
              <a:bodyPr wrap="square">
                <a:spAutoFit/>
              </a:bodyPr>
              <a:lstStyle/>
              <a:p>
                <a:pPr marL="457200" indent="-457200" algn="just">
                  <a:buAutoNum type="arabicPeriod"/>
                </a:pPr>
                <a:r>
                  <a:rPr lang="zh-CN" altLang="zh-CN" sz="1867" b="1" kern="100" dirty="0">
                    <a:latin typeface="Times New Roman" panose="02020603050405020304" pitchFamily="18" charset="0"/>
                    <a:ea typeface="宋体" panose="02010600030101010101" pitchFamily="2" charset="-122"/>
                    <a:cs typeface="Times New Roman" panose="02020603050405020304" pitchFamily="18" charset="0"/>
                  </a:rPr>
                  <a:t>英文缩写首次出现时应该给出全部；</a:t>
                </a:r>
                <a:endParaRPr lang="en-US" altLang="zh-CN" sz="1867"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p>
              <a:p>
                <a:pPr algn="just"/>
                <a:r>
                  <a:rPr lang="en-US" altLang="zh-CN" sz="1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血氧水平依赖（</a:t>
                </a:r>
                <a:r>
                  <a:rPr lang="en-US" altLang="zh-CN" sz="1000" dirty="0">
                    <a:solidFill>
                      <a:srgbClr val="FF0000"/>
                    </a:solidFill>
                    <a:effectLst/>
                    <a:latin typeface="Times New Roman" panose="02020603050405020304" pitchFamily="18" charset="0"/>
                    <a:ea typeface="宋体" panose="02010600030101010101" pitchFamily="2" charset="-122"/>
                  </a:rPr>
                  <a:t>Blood oxygenation level dependent</a:t>
                </a:r>
                <a:r>
                  <a:rPr lang="zh-CN"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a:solidFill>
                      <a:srgbClr val="FF0000"/>
                    </a:solidFill>
                    <a:effectLst/>
                    <a:latin typeface="Times New Roman" panose="02020603050405020304" pitchFamily="18" charset="0"/>
                    <a:ea typeface="宋体" panose="02010600030101010101" pitchFamily="2" charset="-122"/>
                  </a:rPr>
                  <a:t>BOLD</a:t>
                </a:r>
                <a:r>
                  <a:rPr lang="zh-CN"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a:effectLst/>
                    <a:latin typeface="Times New Roman" panose="02020603050405020304" pitchFamily="18" charset="0"/>
                    <a:ea typeface="宋体" panose="02010600030101010101" pitchFamily="2" charset="-122"/>
                  </a:rPr>
                  <a:t>   </a:t>
                </a:r>
                <a:r>
                  <a:rPr lang="zh-CN" altLang="en-US" sz="1000" dirty="0">
                    <a:effectLst/>
                    <a:latin typeface="Times New Roman" panose="02020603050405020304" pitchFamily="18" charset="0"/>
                    <a:ea typeface="宋体" panose="02010600030101010101" pitchFamily="2" charset="-122"/>
                  </a:rPr>
                  <a:t>学位论文</a:t>
                </a:r>
                <a:r>
                  <a:rPr lang="en-US" altLang="zh-CN" sz="1000" dirty="0">
                    <a:effectLst/>
                    <a:latin typeface="Times New Roman" panose="02020603050405020304" pitchFamily="18" charset="0"/>
                    <a:ea typeface="宋体" panose="02010600030101010101" pitchFamily="2" charset="-122"/>
                  </a:rPr>
                  <a:t>p1</a:t>
                </a:r>
              </a:p>
              <a:p>
                <a:pPr algn="just"/>
                <a:r>
                  <a:rPr lang="en-US"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基于</a:t>
                </a:r>
                <a:r>
                  <a:rPr lang="zh-CN"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多维尺度分析（</a:t>
                </a:r>
                <a:r>
                  <a:rPr lang="en-US" altLang="zh-CN" sz="1000" dirty="0">
                    <a:solidFill>
                      <a:srgbClr val="FF0000"/>
                    </a:solidFill>
                    <a:effectLst/>
                    <a:latin typeface="Times New Roman" panose="02020603050405020304" pitchFamily="18" charset="0"/>
                    <a:ea typeface="宋体" panose="02010600030101010101" pitchFamily="2" charset="-122"/>
                  </a:rPr>
                  <a:t>Multi-dimensional scaling, MDS</a:t>
                </a:r>
                <a:r>
                  <a:rPr lang="zh-CN"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）的多个</a:t>
                </a:r>
                <a:r>
                  <a:rPr lang="en-US" altLang="zh-CN" sz="1000" dirty="0">
                    <a:solidFill>
                      <a:srgbClr val="FF0000"/>
                    </a:solidFill>
                    <a:effectLst/>
                    <a:latin typeface="Times New Roman" panose="02020603050405020304" pitchFamily="18" charset="0"/>
                    <a:ea typeface="宋体" panose="02010600030101010101" pitchFamily="2" charset="-122"/>
                  </a:rPr>
                  <a:t>FBN</a:t>
                </a:r>
                <a:r>
                  <a:rPr lang="zh-CN"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降维算法</a:t>
                </a:r>
                <a:r>
                  <a:rPr lang="en-US"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000" dirty="0">
                    <a:effectLst/>
                    <a:latin typeface="Times New Roman" panose="02020603050405020304" pitchFamily="18" charset="0"/>
                    <a:ea typeface="宋体" panose="02010600030101010101" pitchFamily="2" charset="-122"/>
                  </a:rPr>
                  <a:t>学位论文</a:t>
                </a:r>
                <a:r>
                  <a:rPr lang="en-US" altLang="zh-CN" sz="1000" dirty="0">
                    <a:effectLst/>
                    <a:latin typeface="Times New Roman" panose="02020603050405020304" pitchFamily="18" charset="0"/>
                    <a:ea typeface="宋体" panose="02010600030101010101" pitchFamily="2" charset="-122"/>
                  </a:rPr>
                  <a:t>p2</a:t>
                </a:r>
              </a:p>
              <a:p>
                <a:pPr algn="just"/>
                <a:r>
                  <a:rPr lang="en-US" altLang="zh-CN" sz="1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a:solidFill>
                      <a:srgbClr val="FF0000"/>
                    </a:solidFill>
                    <a:effectLst/>
                    <a:latin typeface="Times New Roman" panose="02020603050405020304" pitchFamily="18" charset="0"/>
                    <a:ea typeface="宋体" panose="02010600030101010101" pitchFamily="2" charset="-122"/>
                  </a:rPr>
                  <a:t>AAL</a:t>
                </a:r>
                <a:r>
                  <a:rPr lang="zh-CN"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00" dirty="0">
                    <a:solidFill>
                      <a:srgbClr val="FF0000"/>
                    </a:solidFill>
                    <a:effectLst/>
                    <a:latin typeface="Times New Roman" panose="02020603050405020304" pitchFamily="18" charset="0"/>
                    <a:ea typeface="宋体" panose="02010600030101010101" pitchFamily="2" charset="-122"/>
                  </a:rPr>
                  <a:t>Anatomical Automatic Labeling</a:t>
                </a:r>
                <a:r>
                  <a:rPr lang="zh-CN" altLang="zh-CN" sz="1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）模板</a:t>
                </a:r>
                <a:r>
                  <a:rPr lang="zh-CN" altLang="zh-CN" sz="1000" dirty="0">
                    <a:solidFill>
                      <a:srgbClr val="FF0000"/>
                    </a:solidFill>
                    <a:effectLst/>
                  </a:rPr>
                  <a:t> </a:t>
                </a:r>
                <a:r>
                  <a:rPr lang="en-US" altLang="zh-CN" sz="1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000" dirty="0">
                    <a:effectLst/>
                    <a:latin typeface="Times New Roman" panose="02020603050405020304" pitchFamily="18" charset="0"/>
                    <a:ea typeface="宋体" panose="02010600030101010101" pitchFamily="2" charset="-122"/>
                  </a:rPr>
                  <a:t>学位论文</a:t>
                </a:r>
                <a:r>
                  <a:rPr lang="en-US" altLang="zh-CN" sz="1000" dirty="0">
                    <a:effectLst/>
                    <a:latin typeface="Times New Roman" panose="02020603050405020304" pitchFamily="18" charset="0"/>
                    <a:ea typeface="宋体" panose="02010600030101010101" pitchFamily="2" charset="-122"/>
                  </a:rPr>
                  <a:t>p4</a:t>
                </a:r>
                <a:endParaRPr lang="en-US" altLang="zh-CN" sz="1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9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67" b="1" kern="100" dirty="0">
                    <a:latin typeface="Times New Roman" panose="02020603050405020304" pitchFamily="18" charset="0"/>
                    <a:ea typeface="宋体" panose="02010600030101010101" pitchFamily="2" charset="-122"/>
                    <a:cs typeface="Times New Roman" panose="02020603050405020304" pitchFamily="18" charset="0"/>
                  </a:rPr>
                  <a:t>2. </a:t>
                </a:r>
                <a:r>
                  <a:rPr lang="zh-CN" altLang="zh-CN" sz="1867" b="1" kern="100" dirty="0">
                    <a:latin typeface="Times New Roman" panose="02020603050405020304" pitchFamily="18" charset="0"/>
                    <a:ea typeface="宋体" panose="02010600030101010101" pitchFamily="2" charset="-122"/>
                    <a:cs typeface="Times New Roman" panose="02020603050405020304" pitchFamily="18" charset="0"/>
                  </a:rPr>
                  <a:t>公式（</a:t>
                </a:r>
                <a:r>
                  <a:rPr lang="en-US" altLang="zh-CN" sz="1867" b="1" kern="100" dirty="0">
                    <a:latin typeface="Times New Roman" panose="02020603050405020304" pitchFamily="18" charset="0"/>
                    <a:ea typeface="宋体" panose="02010600030101010101" pitchFamily="2" charset="-122"/>
                    <a:cs typeface="Times New Roman" panose="02020603050405020304" pitchFamily="18" charset="0"/>
                  </a:rPr>
                  <a:t>3-11</a:t>
                </a:r>
                <a:r>
                  <a:rPr lang="zh-CN" altLang="zh-CN" sz="1867" b="1" kern="100" dirty="0">
                    <a:latin typeface="Times New Roman" panose="02020603050405020304" pitchFamily="18" charset="0"/>
                    <a:ea typeface="宋体" panose="02010600030101010101" pitchFamily="2" charset="-122"/>
                    <a:cs typeface="Times New Roman" panose="02020603050405020304" pitchFamily="18" charset="0"/>
                  </a:rPr>
                  <a:t>）中参数</a:t>
                </a:r>
                <a14:m>
                  <m:oMath xmlns:m="http://schemas.openxmlformats.org/officeDocument/2006/math">
                    <m:r>
                      <a:rPr lang="en-US" altLang="zh-CN" sz="1867" b="1" kern="100">
                        <a:latin typeface="Cambria Math" panose="02040503050406030204" pitchFamily="18" charset="0"/>
                        <a:ea typeface="宋体" panose="02010600030101010101" pitchFamily="2" charset="-122"/>
                        <a:cs typeface="Times New Roman" panose="02020603050405020304" pitchFamily="18" charset="0"/>
                      </a:rPr>
                      <m:t>𝜸</m:t>
                    </m:r>
                  </m:oMath>
                </a14:m>
                <a:r>
                  <a:rPr lang="zh-CN" altLang="zh-CN" sz="1867" b="1" kern="100" dirty="0">
                    <a:latin typeface="Times New Roman" panose="02020603050405020304" pitchFamily="18" charset="0"/>
                    <a:ea typeface="宋体" panose="02010600030101010101" pitchFamily="2" charset="-122"/>
                    <a:cs typeface="Times New Roman" panose="02020603050405020304" pitchFamily="18" charset="0"/>
                  </a:rPr>
                  <a:t>的分析，到底如何选取，文中试验采用何值？受哪些因素影响？</a:t>
                </a:r>
                <a:endParaRPr lang="en-US" altLang="zh-CN" sz="1867"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marL="457189" indent="-457189" algn="just">
                  <a:buFont typeface="+mj-lt"/>
                  <a:buAutoNum type="arabicPeriod"/>
                </a:pPr>
                <a:endParaRPr lang="zh-CN"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67" b="1" kern="100" dirty="0">
                    <a:latin typeface="Times New Roman" panose="02020603050405020304" pitchFamily="18" charset="0"/>
                    <a:ea typeface="宋体" panose="02010600030101010101" pitchFamily="2" charset="-122"/>
                    <a:cs typeface="Times New Roman" panose="02020603050405020304" pitchFamily="18" charset="0"/>
                  </a:rPr>
                  <a:t>3. 5.5</a:t>
                </a:r>
                <a:r>
                  <a:rPr lang="zh-CN" altLang="en-US" sz="1867" b="1" kern="100" dirty="0">
                    <a:latin typeface="Times New Roman" panose="02020603050405020304" pitchFamily="18" charset="0"/>
                    <a:ea typeface="宋体" panose="02010600030101010101" pitchFamily="2" charset="-122"/>
                    <a:cs typeface="Times New Roman" panose="02020603050405020304" pitchFamily="18" charset="0"/>
                  </a:rPr>
                  <a:t>节</a:t>
                </a:r>
                <a:r>
                  <a:rPr lang="zh-CN" altLang="zh-CN" sz="1867" b="1" kern="100" dirty="0">
                    <a:latin typeface="Times New Roman" panose="02020603050405020304" pitchFamily="18" charset="0"/>
                    <a:ea typeface="宋体" panose="02010600030101010101" pitchFamily="2" charset="-122"/>
                    <a:cs typeface="Times New Roman" panose="02020603050405020304" pitchFamily="18" charset="0"/>
                  </a:rPr>
                  <a:t>系统评估的评分标准，给分标准，评估人员组成细节等。</a:t>
                </a:r>
                <a:endParaRPr lang="zh-CN" altLang="zh-CN" sz="1867"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49593894-66B7-4484-9D43-5FD9929201FF}"/>
                  </a:ext>
                </a:extLst>
              </p:cNvPr>
              <p:cNvSpPr txBox="1">
                <a:spLocks noRot="1" noChangeAspect="1" noMove="1" noResize="1" noEditPoints="1" noAdjustHandles="1" noChangeArrowheads="1" noChangeShapeType="1" noTextEdit="1"/>
              </p:cNvSpPr>
              <p:nvPr/>
            </p:nvSpPr>
            <p:spPr>
              <a:xfrm>
                <a:off x="259547" y="1309678"/>
                <a:ext cx="11784995" cy="3185680"/>
              </a:xfrm>
              <a:prstGeom prst="rect">
                <a:avLst/>
              </a:prstGeom>
              <a:blipFill>
                <a:blip r:embed="rId2"/>
                <a:stretch>
                  <a:fillRect l="-466" t="-1533" b="-2299"/>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28D3818-9C36-4F47-A8E6-0E4316A7C830}"/>
              </a:ext>
            </a:extLst>
          </p:cNvPr>
          <p:cNvSpPr txBox="1"/>
          <p:nvPr/>
        </p:nvSpPr>
        <p:spPr>
          <a:xfrm>
            <a:off x="0" y="787356"/>
            <a:ext cx="5081451" cy="379656"/>
          </a:xfrm>
          <a:prstGeom prst="rect">
            <a:avLst/>
          </a:prstGeom>
          <a:noFill/>
        </p:spPr>
        <p:txBody>
          <a:bodyPr wrap="square" rtlCol="0">
            <a:spAutoFit/>
          </a:bodyPr>
          <a:lstStyle/>
          <a:p>
            <a:pPr indent="204042" algn="just"/>
            <a:r>
              <a:rPr lang="zh-CN" altLang="en-US" sz="1867" b="1" kern="100" dirty="0">
                <a:latin typeface="Times New Roman" panose="02020603050405020304" pitchFamily="18" charset="0"/>
                <a:ea typeface="宋体" panose="02010600030101010101" pitchFamily="2" charset="-122"/>
                <a:cs typeface="Times New Roman" panose="02020603050405020304" pitchFamily="18" charset="0"/>
              </a:rPr>
              <a:t>分数：</a:t>
            </a:r>
            <a:r>
              <a:rPr lang="en-US" altLang="zh-CN" sz="1867" b="1" kern="100" dirty="0">
                <a:latin typeface="Times New Roman" panose="02020603050405020304" pitchFamily="18" charset="0"/>
                <a:ea typeface="宋体" panose="02010600030101010101" pitchFamily="2" charset="-122"/>
                <a:cs typeface="Times New Roman" panose="02020603050405020304" pitchFamily="18" charset="0"/>
              </a:rPr>
              <a:t>85</a:t>
            </a:r>
            <a:r>
              <a:rPr lang="zh-CN" altLang="en-US" sz="1867" b="1" kern="100" dirty="0">
                <a:latin typeface="Times New Roman" panose="02020603050405020304" pitchFamily="18" charset="0"/>
                <a:ea typeface="宋体" panose="02010600030101010101" pitchFamily="2" charset="-122"/>
                <a:cs typeface="Times New Roman" panose="02020603050405020304" pitchFamily="18" charset="0"/>
              </a:rPr>
              <a:t>分，同意修改后答辩；详细意见</a:t>
            </a:r>
            <a:r>
              <a:rPr lang="en-US" altLang="zh-CN" sz="1867" b="1"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867" b="1" kern="100" dirty="0">
                <a:latin typeface="Times New Roman" panose="02020603050405020304" pitchFamily="18" charset="0"/>
                <a:ea typeface="宋体" panose="02010600030101010101" pitchFamily="2" charset="-122"/>
                <a:cs typeface="Times New Roman" panose="02020603050405020304" pitchFamily="18" charset="0"/>
              </a:rPr>
              <a:t>条</a:t>
            </a:r>
          </a:p>
        </p:txBody>
      </p:sp>
    </p:spTree>
    <p:extLst>
      <p:ext uri="{BB962C8B-B14F-4D97-AF65-F5344CB8AC3E}">
        <p14:creationId xmlns:p14="http://schemas.microsoft.com/office/powerpoint/2010/main" val="205858287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7" y="138722"/>
            <a:ext cx="409107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chemeClr val="tx1">
                    <a:lumMod val="75000"/>
                    <a:lumOff val="25000"/>
                  </a:schemeClr>
                </a:solidFill>
                <a:latin typeface="+mn-lt"/>
                <a:ea typeface="+mn-ea"/>
                <a:cs typeface="+mn-ea"/>
                <a:sym typeface="+mn-lt"/>
              </a:rPr>
              <a:t>攻读学位期间取得的研究成果</a:t>
            </a:r>
            <a:endParaRPr lang="en-GB" altLang="zh-CN" sz="2400" dirty="0">
              <a:solidFill>
                <a:schemeClr val="tx1">
                  <a:lumMod val="75000"/>
                  <a:lumOff val="25000"/>
                </a:schemeClr>
              </a:solidFill>
              <a:latin typeface="+mn-lt"/>
              <a:ea typeface="+mn-ea"/>
              <a:cs typeface="+mn-ea"/>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9593894-66B7-4484-9D43-5FD9929201FF}"/>
              </a:ext>
            </a:extLst>
          </p:cNvPr>
          <p:cNvSpPr txBox="1"/>
          <p:nvPr/>
        </p:nvSpPr>
        <p:spPr>
          <a:xfrm>
            <a:off x="259547" y="1309678"/>
            <a:ext cx="11784995" cy="2011063"/>
          </a:xfrm>
          <a:prstGeom prst="rect">
            <a:avLst/>
          </a:prstGeom>
          <a:noFill/>
        </p:spPr>
        <p:txBody>
          <a:bodyPr wrap="square">
            <a:spAutoFit/>
          </a:bodyPr>
          <a:lstStyle/>
          <a:p>
            <a:pPr algn="just"/>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张振兴</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吴亚东</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廖竞</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等</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探索功能性脑网络差异的可视分析系统设计与实现</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[J].</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计算机测量与控制</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,2021,29(01):220-226.2.</a:t>
            </a:r>
          </a:p>
          <a:p>
            <a:pPr algn="just"/>
            <a:endParaRPr lang="en-US" altLang="zh-CN" sz="10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10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西南科技大学</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张振兴</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廖竞</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功能性脑网络可视分析系统</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V1.0.</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著作权登记号：</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2021SR0040347.</a:t>
            </a:r>
          </a:p>
          <a:p>
            <a:pPr algn="just"/>
            <a:endParaRPr lang="en-US" altLang="zh-CN" sz="10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10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10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MDS</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算法的多个功能性脑网络间差异可视化</a:t>
            </a:r>
            <a:r>
              <a:rPr lang="en-US" altLang="zh-CN" sz="1867"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67" kern="100" dirty="0">
                <a:latin typeface="Times New Roman" panose="02020603050405020304" pitchFamily="18" charset="0"/>
                <a:ea typeface="宋体" panose="02010600030101010101" pitchFamily="2" charset="-122"/>
                <a:cs typeface="Times New Roman" panose="02020603050405020304" pitchFamily="18" charset="0"/>
              </a:rPr>
              <a:t>中国医学物理学杂志 投稿</a:t>
            </a:r>
          </a:p>
        </p:txBody>
      </p:sp>
    </p:spTree>
    <p:extLst>
      <p:ext uri="{BB962C8B-B14F-4D97-AF65-F5344CB8AC3E}">
        <p14:creationId xmlns:p14="http://schemas.microsoft.com/office/powerpoint/2010/main" val="181409985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7773C64-EA6C-43FE-9F81-3539DE2D0445}"/>
              </a:ext>
            </a:extLst>
          </p:cNvPr>
          <p:cNvGrpSpPr/>
          <p:nvPr/>
        </p:nvGrpSpPr>
        <p:grpSpPr>
          <a:xfrm>
            <a:off x="-698500" y="-582990"/>
            <a:ext cx="13589000" cy="8023980"/>
            <a:chOff x="-863600" y="-584200"/>
            <a:chExt cx="13335000" cy="7874000"/>
          </a:xfrm>
          <a:solidFill>
            <a:srgbClr val="E6E6E6"/>
          </a:solidFill>
        </p:grpSpPr>
        <p:grpSp>
          <p:nvGrpSpPr>
            <p:cNvPr id="4" name="组合 3">
              <a:extLst>
                <a:ext uri="{FF2B5EF4-FFF2-40B4-BE49-F238E27FC236}">
                  <a16:creationId xmlns:a16="http://schemas.microsoft.com/office/drawing/2014/main" id="{750B5433-D16D-4F51-BDD8-808E9DB0262E}"/>
                </a:ext>
              </a:extLst>
            </p:cNvPr>
            <p:cNvGrpSpPr/>
            <p:nvPr/>
          </p:nvGrpSpPr>
          <p:grpSpPr>
            <a:xfrm>
              <a:off x="-863600" y="-584200"/>
              <a:ext cx="165100" cy="7874000"/>
              <a:chOff x="-863600" y="-584200"/>
              <a:chExt cx="165100" cy="7874000"/>
            </a:xfrm>
            <a:grpFill/>
          </p:grpSpPr>
          <p:sp>
            <p:nvSpPr>
              <p:cNvPr id="2" name="椭圆 1">
                <a:extLst>
                  <a:ext uri="{FF2B5EF4-FFF2-40B4-BE49-F238E27FC236}">
                    <a16:creationId xmlns:a16="http://schemas.microsoft.com/office/drawing/2014/main" id="{F8967190-370F-4CAE-ACBE-2AAED606EAD7}"/>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CA0E2C-2D2C-4898-9E42-96259DE0F6A6}"/>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C2BBFCD-014F-4D8B-9391-D731BF89EFB1}"/>
                </a:ext>
              </a:extLst>
            </p:cNvPr>
            <p:cNvGrpSpPr/>
            <p:nvPr/>
          </p:nvGrpSpPr>
          <p:grpSpPr>
            <a:xfrm>
              <a:off x="12306300" y="-584200"/>
              <a:ext cx="165100" cy="7874000"/>
              <a:chOff x="-863600" y="-584200"/>
              <a:chExt cx="165100" cy="7874000"/>
            </a:xfrm>
            <a:grpFill/>
          </p:grpSpPr>
          <p:sp>
            <p:nvSpPr>
              <p:cNvPr id="6" name="椭圆 5">
                <a:extLst>
                  <a:ext uri="{FF2B5EF4-FFF2-40B4-BE49-F238E27FC236}">
                    <a16:creationId xmlns:a16="http://schemas.microsoft.com/office/drawing/2014/main" id="{9762FE8C-4BD4-42A9-A0F1-7D0424B79FBB}"/>
                  </a:ext>
                </a:extLst>
              </p:cNvPr>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997588-ADD8-404B-A001-10D17D8466BC}"/>
                  </a:ext>
                </a:extLst>
              </p:cNvPr>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a:extLst>
              <a:ext uri="{FF2B5EF4-FFF2-40B4-BE49-F238E27FC236}">
                <a16:creationId xmlns:a16="http://schemas.microsoft.com/office/drawing/2014/main" id="{E4351356-B6C7-44B8-84AD-C961CA35C563}"/>
              </a:ext>
            </a:extLst>
          </p:cNvPr>
          <p:cNvGrpSpPr/>
          <p:nvPr/>
        </p:nvGrpSpPr>
        <p:grpSpPr>
          <a:xfrm>
            <a:off x="1" y="-4677"/>
            <a:ext cx="12992100" cy="6862677"/>
            <a:chOff x="0" y="-4677"/>
            <a:chExt cx="12192000" cy="6862677"/>
          </a:xfrm>
        </p:grpSpPr>
        <p:pic>
          <p:nvPicPr>
            <p:cNvPr id="9" name="图片 8">
              <a:extLst>
                <a:ext uri="{FF2B5EF4-FFF2-40B4-BE49-F238E27FC236}">
                  <a16:creationId xmlns:a16="http://schemas.microsoft.com/office/drawing/2014/main" id="{A19069A1-09ED-4FF2-BA4E-A15ED1839562}"/>
                </a:ext>
              </a:extLst>
            </p:cNvPr>
            <p:cNvPicPr>
              <a:picLocks noChangeAspect="1"/>
            </p:cNvPicPr>
            <p:nvPr/>
          </p:nvPicPr>
          <p:blipFill rotWithShape="1">
            <a:blip r:embed="rId2">
              <a:extLst>
                <a:ext uri="{28A0092B-C50C-407E-A947-70E740481C1C}">
                  <a14:useLocalDpi xmlns:a14="http://schemas.microsoft.com/office/drawing/2010/main" val="0"/>
                </a:ext>
              </a:extLst>
            </a:blip>
            <a:srcRect l="52978" t="10561" r="2412" b="26928"/>
            <a:stretch/>
          </p:blipFill>
          <p:spPr>
            <a:xfrm>
              <a:off x="0" y="-4677"/>
              <a:ext cx="12192000" cy="6862677"/>
            </a:xfrm>
            <a:prstGeom prst="rect">
              <a:avLst/>
            </a:prstGeom>
          </p:spPr>
        </p:pic>
        <p:sp>
          <p:nvSpPr>
            <p:cNvPr id="11" name="任意多边形: 形状 10">
              <a:extLst>
                <a:ext uri="{FF2B5EF4-FFF2-40B4-BE49-F238E27FC236}">
                  <a16:creationId xmlns:a16="http://schemas.microsoft.com/office/drawing/2014/main" id="{357B119A-55E2-4F3C-B0BF-2BC411F9CD5D}"/>
                </a:ext>
              </a:extLst>
            </p:cNvPr>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1B0DE8A3-59F3-4043-95D8-FE8A80CEE54C}"/>
              </a:ext>
            </a:extLst>
          </p:cNvPr>
          <p:cNvSpPr txBox="1"/>
          <p:nvPr/>
        </p:nvSpPr>
        <p:spPr>
          <a:xfrm>
            <a:off x="2066926" y="1490008"/>
            <a:ext cx="8058151" cy="1938992"/>
          </a:xfrm>
          <a:prstGeom prst="rect">
            <a:avLst/>
          </a:prstGeom>
          <a:noFill/>
        </p:spPr>
        <p:txBody>
          <a:bodyPr wrap="square" rtlCol="0">
            <a:spAutoFit/>
          </a:bodyPr>
          <a:lstStyle/>
          <a:p>
            <a:pPr algn="ctr"/>
            <a:r>
              <a:rPr lang="zh-CN" altLang="en-US" sz="6000" spc="600" dirty="0">
                <a:solidFill>
                  <a:srgbClr val="4C678E"/>
                </a:solidFill>
                <a:latin typeface="思源宋体 Heavy" panose="02020900000000000000" pitchFamily="18" charset="-122"/>
                <a:ea typeface="思源宋体 Heavy" panose="02020900000000000000" pitchFamily="18" charset="-122"/>
              </a:rPr>
              <a:t>恳请各位老师批评指正</a:t>
            </a:r>
          </a:p>
        </p:txBody>
      </p:sp>
      <p:sp>
        <p:nvSpPr>
          <p:cNvPr id="30" name="矩形: 圆角 29">
            <a:extLst>
              <a:ext uri="{FF2B5EF4-FFF2-40B4-BE49-F238E27FC236}">
                <a16:creationId xmlns:a16="http://schemas.microsoft.com/office/drawing/2014/main" id="{7AF14897-0B6A-41DB-914E-8045AF4A8C80}"/>
              </a:ext>
            </a:extLst>
          </p:cNvPr>
          <p:cNvSpPr/>
          <p:nvPr/>
        </p:nvSpPr>
        <p:spPr>
          <a:xfrm>
            <a:off x="5103439" y="3886015"/>
            <a:ext cx="1985124" cy="347243"/>
          </a:xfrm>
          <a:prstGeom prst="roundRect">
            <a:avLst>
              <a:gd name="adj" fmla="val 50000"/>
            </a:avLst>
          </a:prstGeom>
          <a:solidFill>
            <a:srgbClr val="4C67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思源宋体 Heavy" panose="02020900000000000000" pitchFamily="18" charset="-122"/>
                <a:ea typeface="思源宋体 Heavy" panose="02020900000000000000" pitchFamily="18" charset="-122"/>
              </a:rPr>
              <a:t>THNAK YOU</a:t>
            </a:r>
            <a:endParaRPr lang="zh-CN" altLang="en-US" sz="1400" dirty="0">
              <a:solidFill>
                <a:schemeClr val="bg1"/>
              </a:solidFill>
              <a:latin typeface="思源宋体 Heavy" panose="02020900000000000000" pitchFamily="18" charset="-122"/>
              <a:ea typeface="思源宋体 Heavy" panose="02020900000000000000" pitchFamily="18" charset="-122"/>
            </a:endParaRPr>
          </a:p>
        </p:txBody>
      </p:sp>
    </p:spTree>
    <p:extLst>
      <p:ext uri="{BB962C8B-B14F-4D97-AF65-F5344CB8AC3E}">
        <p14:creationId xmlns:p14="http://schemas.microsoft.com/office/powerpoint/2010/main" val="335639118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65842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7" y="138722"/>
            <a:ext cx="409107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chemeClr val="tx1">
                    <a:lumMod val="75000"/>
                    <a:lumOff val="25000"/>
                  </a:schemeClr>
                </a:solidFill>
                <a:latin typeface="+mn-lt"/>
                <a:ea typeface="+mn-ea"/>
                <a:cs typeface="+mn-ea"/>
                <a:sym typeface="+mn-lt"/>
              </a:rPr>
              <a:t>功能性脑网络模型的构建</a:t>
            </a:r>
            <a:endParaRPr lang="en-GB" altLang="zh-CN" sz="2400" dirty="0">
              <a:solidFill>
                <a:schemeClr val="tx1">
                  <a:lumMod val="75000"/>
                  <a:lumOff val="25000"/>
                </a:schemeClr>
              </a:solidFill>
              <a:latin typeface="+mn-lt"/>
              <a:ea typeface="+mn-ea"/>
              <a:cs typeface="+mn-ea"/>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7506C795-3731-494E-A3A9-DBC7943A0590}"/>
              </a:ext>
            </a:extLst>
          </p:cNvPr>
          <p:cNvGraphicFramePr>
            <a:graphicFrameLocks noChangeAspect="1"/>
          </p:cNvGraphicFramePr>
          <p:nvPr>
            <p:extLst>
              <p:ext uri="{D42A27DB-BD31-4B8C-83A1-F6EECF244321}">
                <p14:modId xmlns:p14="http://schemas.microsoft.com/office/powerpoint/2010/main" val="4030216577"/>
              </p:ext>
            </p:extLst>
          </p:nvPr>
        </p:nvGraphicFramePr>
        <p:xfrm>
          <a:off x="463401" y="1371213"/>
          <a:ext cx="3189952" cy="2791208"/>
        </p:xfrm>
        <a:graphic>
          <a:graphicData uri="http://schemas.openxmlformats.org/presentationml/2006/ole">
            <mc:AlternateContent xmlns:mc="http://schemas.openxmlformats.org/markup-compatibility/2006">
              <mc:Choice xmlns:v="urn:schemas-microsoft-com:vml" Requires="v">
                <p:oleObj name="Visio" r:id="rId2" imgW="5448522" imgH="4762763" progId="Visio.Drawing.15">
                  <p:embed/>
                </p:oleObj>
              </mc:Choice>
              <mc:Fallback>
                <p:oleObj name="Visio" r:id="rId2" imgW="5448522" imgH="4762763" progId="Visio.Drawing.15">
                  <p:embed/>
                  <p:pic>
                    <p:nvPicPr>
                      <p:cNvPr id="5" name="对象 4">
                        <a:extLst>
                          <a:ext uri="{FF2B5EF4-FFF2-40B4-BE49-F238E27FC236}">
                            <a16:creationId xmlns:a16="http://schemas.microsoft.com/office/drawing/2014/main" id="{7506C795-3731-494E-A3A9-DBC7943A0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01" y="1371213"/>
                        <a:ext cx="3189952" cy="2791208"/>
                      </a:xfrm>
                      <a:prstGeom prst="rect">
                        <a:avLst/>
                      </a:prstGeom>
                      <a:noFill/>
                    </p:spPr>
                  </p:pic>
                </p:oleObj>
              </mc:Fallback>
            </mc:AlternateContent>
          </a:graphicData>
        </a:graphic>
      </p:graphicFrame>
      <p:sp>
        <p:nvSpPr>
          <p:cNvPr id="14" name="文本框 13">
            <a:extLst>
              <a:ext uri="{FF2B5EF4-FFF2-40B4-BE49-F238E27FC236}">
                <a16:creationId xmlns:a16="http://schemas.microsoft.com/office/drawing/2014/main" id="{3699DC5C-E3E7-4F70-9D09-25BAE11343CA}"/>
              </a:ext>
            </a:extLst>
          </p:cNvPr>
          <p:cNvSpPr txBox="1"/>
          <p:nvPr/>
        </p:nvSpPr>
        <p:spPr>
          <a:xfrm>
            <a:off x="1561945" y="5118393"/>
            <a:ext cx="2788674" cy="261610"/>
          </a:xfrm>
          <a:prstGeom prst="rect">
            <a:avLst/>
          </a:prstGeom>
          <a:noFill/>
        </p:spPr>
        <p:txBody>
          <a:bodyPr wrap="square">
            <a:spAutoFit/>
          </a:bodyPr>
          <a:lstStyle/>
          <a:p>
            <a:r>
              <a:rPr lang="zh-CN" altLang="zh-CN" sz="1100" dirty="0">
                <a:effectLst/>
                <a:highlight>
                  <a:srgbClr val="F7F8F8"/>
                </a:highlight>
                <a:latin typeface="Times New Roman" panose="02020603050405020304" pitchFamily="18" charset="0"/>
                <a:ea typeface="宋体" panose="02010600030101010101" pitchFamily="2" charset="-122"/>
                <a:cs typeface="Times New Roman" panose="02020603050405020304" pitchFamily="18" charset="0"/>
              </a:rPr>
              <a:t>功能磁共振成像流程图</a:t>
            </a:r>
            <a:endParaRPr lang="zh-CN" altLang="en-US" sz="1100" dirty="0">
              <a:highlight>
                <a:srgbClr val="F7F8F8"/>
              </a:highlight>
            </a:endParaRPr>
          </a:p>
        </p:txBody>
      </p:sp>
      <p:sp>
        <p:nvSpPr>
          <p:cNvPr id="7" name="左大括号 6">
            <a:extLst>
              <a:ext uri="{FF2B5EF4-FFF2-40B4-BE49-F238E27FC236}">
                <a16:creationId xmlns:a16="http://schemas.microsoft.com/office/drawing/2014/main" id="{910D1970-4234-4E80-A484-CA3D835BDF4C}"/>
              </a:ext>
            </a:extLst>
          </p:cNvPr>
          <p:cNvSpPr/>
          <p:nvPr/>
        </p:nvSpPr>
        <p:spPr>
          <a:xfrm>
            <a:off x="6826399" y="1722599"/>
            <a:ext cx="310896" cy="1280157"/>
          </a:xfrm>
          <a:prstGeom prst="leftBrace">
            <a:avLst>
              <a:gd name="adj1" fmla="val 8333"/>
              <a:gd name="adj2" fmla="val 4790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7AEADB6-8F76-47F6-94BF-CCAE90382925}"/>
              </a:ext>
            </a:extLst>
          </p:cNvPr>
          <p:cNvSpPr txBox="1"/>
          <p:nvPr/>
        </p:nvSpPr>
        <p:spPr>
          <a:xfrm>
            <a:off x="7137294" y="1591794"/>
            <a:ext cx="3689201" cy="261610"/>
          </a:xfrm>
          <a:prstGeom prst="rect">
            <a:avLst/>
          </a:prstGeom>
          <a:noFill/>
        </p:spPr>
        <p:txBody>
          <a:bodyPr wrap="square" rtlCol="0">
            <a:spAutoFit/>
          </a:bodyPr>
          <a:lstStyle/>
          <a:p>
            <a:r>
              <a:rPr lang="zh-CN" altLang="en-US" sz="1100" dirty="0">
                <a:latin typeface="Times New Roman" panose="02020603050405020304" pitchFamily="18" charset="0"/>
                <a:cs typeface="Times New Roman" panose="02020603050405020304" pitchFamily="18" charset="0"/>
              </a:rPr>
              <a:t>数据集</a:t>
            </a:r>
            <a:r>
              <a:rPr lang="en-US" altLang="zh-CN" sz="1100" dirty="0">
                <a:latin typeface="Times New Roman" panose="02020603050405020304" pitchFamily="18" charset="0"/>
                <a:cs typeface="Times New Roman" panose="02020603050405020304" pitchFamily="18" charset="0"/>
              </a:rPr>
              <a:t>1</a:t>
            </a:r>
            <a:r>
              <a:rPr lang="zh-CN" altLang="en-US" sz="1100" dirty="0">
                <a:latin typeface="Times New Roman" panose="02020603050405020304" pitchFamily="18" charset="0"/>
                <a:cs typeface="Times New Roman" panose="02020603050405020304" pitchFamily="18" charset="0"/>
              </a:rPr>
              <a:t>：美国大型</a:t>
            </a:r>
            <a:r>
              <a:rPr lang="en-US" altLang="zh-CN" sz="1100" dirty="0">
                <a:latin typeface="Times New Roman" panose="02020603050405020304" pitchFamily="18" charset="0"/>
                <a:cs typeface="Times New Roman" panose="02020603050405020304" pitchFamily="18" charset="0"/>
              </a:rPr>
              <a:t>AD</a:t>
            </a:r>
            <a:r>
              <a:rPr lang="zh-CN" altLang="en-US" sz="1100" dirty="0">
                <a:latin typeface="Times New Roman" panose="02020603050405020304" pitchFamily="18" charset="0"/>
                <a:cs typeface="Times New Roman" panose="02020603050405020304" pitchFamily="18" charset="0"/>
              </a:rPr>
              <a:t>神经影像计划公开数据库</a:t>
            </a:r>
          </a:p>
        </p:txBody>
      </p:sp>
      <p:sp>
        <p:nvSpPr>
          <p:cNvPr id="9" name="文本框 8">
            <a:extLst>
              <a:ext uri="{FF2B5EF4-FFF2-40B4-BE49-F238E27FC236}">
                <a16:creationId xmlns:a16="http://schemas.microsoft.com/office/drawing/2014/main" id="{B4AEEEC8-74F2-43FD-88AF-306D3311D826}"/>
              </a:ext>
            </a:extLst>
          </p:cNvPr>
          <p:cNvSpPr txBox="1"/>
          <p:nvPr/>
        </p:nvSpPr>
        <p:spPr>
          <a:xfrm>
            <a:off x="7137295" y="2839894"/>
            <a:ext cx="3954951" cy="261610"/>
          </a:xfrm>
          <a:prstGeom prst="rect">
            <a:avLst/>
          </a:prstGeom>
          <a:noFill/>
        </p:spPr>
        <p:txBody>
          <a:bodyPr wrap="square" rtlCol="0">
            <a:spAutoFit/>
          </a:bodyPr>
          <a:lstStyle/>
          <a:p>
            <a:r>
              <a:rPr lang="zh-CN" altLang="en-US" sz="1100" dirty="0">
                <a:latin typeface="Times New Roman" panose="02020603050405020304" pitchFamily="18" charset="0"/>
                <a:cs typeface="Times New Roman" panose="02020603050405020304" pitchFamily="18" charset="0"/>
              </a:rPr>
              <a:t>数据集</a:t>
            </a:r>
            <a:r>
              <a:rPr lang="en-US" altLang="zh-CN" sz="1100" dirty="0">
                <a:latin typeface="Times New Roman" panose="02020603050405020304" pitchFamily="18" charset="0"/>
                <a:cs typeface="Times New Roman" panose="02020603050405020304" pitchFamily="18" charset="0"/>
              </a:rPr>
              <a:t>2</a:t>
            </a:r>
            <a:r>
              <a:rPr lang="zh-CN" altLang="en-US" sz="1100" dirty="0">
                <a:latin typeface="Times New Roman" panose="02020603050405020304" pitchFamily="18" charset="0"/>
                <a:cs typeface="Times New Roman" panose="02020603050405020304" pitchFamily="18" charset="0"/>
              </a:rPr>
              <a:t>：中国科学技术大学影像实验室的数据集，</a:t>
            </a:r>
            <a:r>
              <a:rPr lang="en-US" altLang="zh-CN" sz="1100" dirty="0">
                <a:latin typeface="Times New Roman" panose="02020603050405020304" pitchFamily="18" charset="0"/>
                <a:cs typeface="Times New Roman" panose="02020603050405020304" pitchFamily="18" charset="0"/>
              </a:rPr>
              <a:t>40</a:t>
            </a:r>
            <a:r>
              <a:rPr lang="zh-CN" altLang="en-US" sz="1100" dirty="0">
                <a:latin typeface="Times New Roman" panose="02020603050405020304" pitchFamily="18" charset="0"/>
                <a:cs typeface="Times New Roman" panose="02020603050405020304" pitchFamily="18" charset="0"/>
              </a:rPr>
              <a:t>例被试</a:t>
            </a:r>
          </a:p>
        </p:txBody>
      </p:sp>
    </p:spTree>
    <p:extLst>
      <p:ext uri="{BB962C8B-B14F-4D97-AF65-F5344CB8AC3E}">
        <p14:creationId xmlns:p14="http://schemas.microsoft.com/office/powerpoint/2010/main" val="88322834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2680CC7-2442-41E2-850B-9F0A11AB1BCE}"/>
              </a:ext>
            </a:extLst>
          </p:cNvPr>
          <p:cNvSpPr/>
          <p:nvPr/>
        </p:nvSpPr>
        <p:spPr>
          <a:xfrm>
            <a:off x="2889647" y="1417791"/>
            <a:ext cx="6412706" cy="1694628"/>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cs typeface="+mn-ea"/>
              </a:rPr>
              <a:t>2 </a:t>
            </a:r>
            <a:r>
              <a:rPr lang="zh-CN" altLang="en-US" sz="4000" dirty="0">
                <a:solidFill>
                  <a:schemeClr val="tx1"/>
                </a:solidFill>
                <a:cs typeface="+mn-ea"/>
              </a:rPr>
              <a:t>功能性脑网络模型的构建</a:t>
            </a:r>
          </a:p>
        </p:txBody>
      </p:sp>
    </p:spTree>
    <p:extLst>
      <p:ext uri="{BB962C8B-B14F-4D97-AF65-F5344CB8AC3E}">
        <p14:creationId xmlns:p14="http://schemas.microsoft.com/office/powerpoint/2010/main" val="30009599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138722"/>
            <a:ext cx="6086390"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功能性脑网络模型的构建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fMRI</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数据的预处理</a:t>
            </a:r>
            <a:endParaRPr lang="en-GB"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9B770EE5-02FB-4205-9213-FB53B01BB3AB}"/>
              </a:ext>
            </a:extLst>
          </p:cNvPr>
          <p:cNvPicPr/>
          <p:nvPr/>
        </p:nvPicPr>
        <p:blipFill>
          <a:blip r:embed="rId2"/>
          <a:stretch>
            <a:fillRect/>
          </a:stretch>
        </p:blipFill>
        <p:spPr>
          <a:xfrm>
            <a:off x="6366171" y="3481731"/>
            <a:ext cx="2369221" cy="2730074"/>
          </a:xfrm>
          <a:prstGeom prst="rect">
            <a:avLst/>
          </a:prstGeom>
        </p:spPr>
      </p:pic>
      <p:sp>
        <p:nvSpPr>
          <p:cNvPr id="8" name="文本框 7">
            <a:extLst>
              <a:ext uri="{FF2B5EF4-FFF2-40B4-BE49-F238E27FC236}">
                <a16:creationId xmlns:a16="http://schemas.microsoft.com/office/drawing/2014/main" id="{EA6C1608-BAE7-4E17-B805-BAC6A8D8BD06}"/>
              </a:ext>
            </a:extLst>
          </p:cNvPr>
          <p:cNvSpPr txBox="1"/>
          <p:nvPr/>
        </p:nvSpPr>
        <p:spPr>
          <a:xfrm>
            <a:off x="3033395" y="2967301"/>
            <a:ext cx="9015266" cy="261610"/>
          </a:xfrm>
          <a:prstGeom prst="rect">
            <a:avLst/>
          </a:prstGeom>
          <a:noFill/>
        </p:spPr>
        <p:txBody>
          <a:bodyPr wrap="square">
            <a:spAutoFit/>
          </a:bodyPr>
          <a:lstStyle/>
          <a:p>
            <a:r>
              <a:rPr lang="zh-CN" altLang="en-US" sz="1100" dirty="0">
                <a:effectLst/>
                <a:latin typeface="Times New Roman" panose="02020603050405020304" pitchFamily="18" charset="0"/>
                <a:ea typeface="宋体" panose="02010600030101010101" pitchFamily="2" charset="-122"/>
                <a:cs typeface="Times New Roman" panose="02020603050405020304" pitchFamily="18" charset="0"/>
              </a:rPr>
              <a:t>按照操作</a:t>
            </a: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SPM8 Processing Manual, </a:t>
            </a:r>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100" dirty="0" err="1">
                <a:effectLst/>
                <a:latin typeface="Times New Roman" panose="02020603050405020304" pitchFamily="18" charset="0"/>
                <a:ea typeface="宋体" panose="02010600030101010101" pitchFamily="2" charset="-122"/>
              </a:rPr>
              <a:t>Matlab</a:t>
            </a:r>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开发的</a:t>
            </a:r>
            <a:r>
              <a:rPr lang="en-US" altLang="zh-CN" sz="1100" dirty="0">
                <a:effectLst/>
                <a:latin typeface="Times New Roman" panose="02020603050405020304" pitchFamily="18" charset="0"/>
                <a:ea typeface="宋体" panose="02010600030101010101" pitchFamily="2" charset="-122"/>
              </a:rPr>
              <a:t>SPM8</a:t>
            </a:r>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dirty="0">
                <a:effectLst/>
                <a:latin typeface="Times New Roman" panose="02020603050405020304" pitchFamily="18" charset="0"/>
                <a:ea typeface="宋体" panose="02010600030101010101" pitchFamily="2" charset="-122"/>
              </a:rPr>
              <a:t>statistical parametric mapping 8</a:t>
            </a:r>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）软件对数据进行预处理</a:t>
            </a:r>
            <a:r>
              <a:rPr lang="zh-CN" altLang="en-US" sz="1100" dirty="0">
                <a:effectLst/>
                <a:latin typeface="Times New Roman" panose="02020603050405020304" pitchFamily="18" charset="0"/>
                <a:ea typeface="宋体" panose="02010600030101010101" pitchFamily="2" charset="-122"/>
                <a:cs typeface="Times New Roman" panose="02020603050405020304" pitchFamily="18" charset="0"/>
              </a:rPr>
              <a:t>，用于消除</a:t>
            </a: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fMRI</a:t>
            </a:r>
            <a:r>
              <a:rPr lang="zh-CN" altLang="en-US" sz="1100" dirty="0">
                <a:effectLst/>
                <a:latin typeface="Times New Roman" panose="02020603050405020304" pitchFamily="18" charset="0"/>
                <a:ea typeface="宋体" panose="02010600030101010101" pitchFamily="2" charset="-122"/>
                <a:cs typeface="Times New Roman" panose="02020603050405020304" pitchFamily="18" charset="0"/>
              </a:rPr>
              <a:t>数据中的噪声</a:t>
            </a:r>
            <a:endParaRPr lang="zh-CN" altLang="en-US" sz="1100" dirty="0"/>
          </a:p>
        </p:txBody>
      </p:sp>
      <p:pic>
        <p:nvPicPr>
          <p:cNvPr id="9" name="图片 8">
            <a:extLst>
              <a:ext uri="{FF2B5EF4-FFF2-40B4-BE49-F238E27FC236}">
                <a16:creationId xmlns:a16="http://schemas.microsoft.com/office/drawing/2014/main" id="{24206529-C473-44E9-9A5F-12C4132FE4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86151" y="3724275"/>
            <a:ext cx="1835022" cy="2206517"/>
          </a:xfrm>
          <a:prstGeom prst="rect">
            <a:avLst/>
          </a:prstGeom>
          <a:noFill/>
        </p:spPr>
      </p:pic>
      <p:sp>
        <p:nvSpPr>
          <p:cNvPr id="12" name="左大括号 11">
            <a:extLst>
              <a:ext uri="{FF2B5EF4-FFF2-40B4-BE49-F238E27FC236}">
                <a16:creationId xmlns:a16="http://schemas.microsoft.com/office/drawing/2014/main" id="{B69D616A-E213-419B-9A3B-0BEF231163A6}"/>
              </a:ext>
            </a:extLst>
          </p:cNvPr>
          <p:cNvSpPr/>
          <p:nvPr/>
        </p:nvSpPr>
        <p:spPr>
          <a:xfrm>
            <a:off x="4263771" y="992340"/>
            <a:ext cx="186690" cy="8786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956D0B4-EABB-46A2-A63E-97F693A34CD9}"/>
              </a:ext>
            </a:extLst>
          </p:cNvPr>
          <p:cNvSpPr txBox="1"/>
          <p:nvPr/>
        </p:nvSpPr>
        <p:spPr>
          <a:xfrm>
            <a:off x="3268853" y="1231969"/>
            <a:ext cx="932688" cy="600164"/>
          </a:xfrm>
          <a:prstGeom prst="rect">
            <a:avLst/>
          </a:prstGeom>
          <a:noFill/>
        </p:spPr>
        <p:txBody>
          <a:bodyPr wrap="square" rtlCol="0">
            <a:spAutoFit/>
          </a:bodyPr>
          <a:lstStyle/>
          <a:p>
            <a:r>
              <a:rPr lang="en-US" altLang="zh-CN" sz="1100" dirty="0">
                <a:latin typeface="+mj-ea"/>
                <a:ea typeface="+mj-ea"/>
                <a:cs typeface="Times New Roman" panose="02020603050405020304" pitchFamily="18" charset="0"/>
              </a:rPr>
              <a:t>fMRI</a:t>
            </a:r>
            <a:r>
              <a:rPr lang="zh-CN" altLang="en-US" sz="1100" dirty="0">
                <a:latin typeface="+mj-ea"/>
                <a:ea typeface="+mj-ea"/>
                <a:cs typeface="Times New Roman" panose="02020603050405020304" pitchFamily="18" charset="0"/>
              </a:rPr>
              <a:t>设备测量大脑功能活动</a:t>
            </a:r>
          </a:p>
        </p:txBody>
      </p:sp>
      <p:sp>
        <p:nvSpPr>
          <p:cNvPr id="15" name="文本框 14">
            <a:extLst>
              <a:ext uri="{FF2B5EF4-FFF2-40B4-BE49-F238E27FC236}">
                <a16:creationId xmlns:a16="http://schemas.microsoft.com/office/drawing/2014/main" id="{7C13860C-6B80-43C8-8BEC-68B8BB4464E0}"/>
              </a:ext>
            </a:extLst>
          </p:cNvPr>
          <p:cNvSpPr txBox="1"/>
          <p:nvPr/>
        </p:nvSpPr>
        <p:spPr>
          <a:xfrm>
            <a:off x="4450461" y="925182"/>
            <a:ext cx="1664208" cy="261610"/>
          </a:xfrm>
          <a:prstGeom prst="rect">
            <a:avLst/>
          </a:prstGeom>
          <a:noFill/>
        </p:spPr>
        <p:txBody>
          <a:bodyPr wrap="square">
            <a:spAutoFit/>
          </a:bodyPr>
          <a:lstStyle/>
          <a:p>
            <a:r>
              <a:rPr lang="zh-CN" altLang="en-US" sz="1100" dirty="0">
                <a:latin typeface="+mj-ea"/>
                <a:ea typeface="+mj-ea"/>
                <a:cs typeface="Times New Roman" panose="02020603050405020304" pitchFamily="18" charset="0"/>
              </a:rPr>
              <a:t>人为因素，例如头动</a:t>
            </a:r>
          </a:p>
        </p:txBody>
      </p:sp>
      <p:sp>
        <p:nvSpPr>
          <p:cNvPr id="17" name="文本框 16">
            <a:extLst>
              <a:ext uri="{FF2B5EF4-FFF2-40B4-BE49-F238E27FC236}">
                <a16:creationId xmlns:a16="http://schemas.microsoft.com/office/drawing/2014/main" id="{55BC2A03-EC84-49A8-A5D3-68666DEED976}"/>
              </a:ext>
            </a:extLst>
          </p:cNvPr>
          <p:cNvSpPr txBox="1"/>
          <p:nvPr/>
        </p:nvSpPr>
        <p:spPr>
          <a:xfrm>
            <a:off x="4450461" y="1716658"/>
            <a:ext cx="1172718" cy="261610"/>
          </a:xfrm>
          <a:prstGeom prst="rect">
            <a:avLst/>
          </a:prstGeom>
          <a:noFill/>
        </p:spPr>
        <p:txBody>
          <a:bodyPr wrap="square">
            <a:spAutoFit/>
          </a:bodyPr>
          <a:lstStyle/>
          <a:p>
            <a:r>
              <a:rPr lang="zh-CN" altLang="en-US" sz="1100" dirty="0">
                <a:latin typeface="+mj-ea"/>
                <a:ea typeface="+mj-ea"/>
                <a:cs typeface="Times New Roman" panose="02020603050405020304" pitchFamily="18" charset="0"/>
              </a:rPr>
              <a:t>外界环境的影响</a:t>
            </a:r>
          </a:p>
        </p:txBody>
      </p:sp>
      <p:sp>
        <p:nvSpPr>
          <p:cNvPr id="18" name="箭头: 右 17">
            <a:extLst>
              <a:ext uri="{FF2B5EF4-FFF2-40B4-BE49-F238E27FC236}">
                <a16:creationId xmlns:a16="http://schemas.microsoft.com/office/drawing/2014/main" id="{E8712F1C-1BB8-48C1-91C5-CA75D319FC81}"/>
              </a:ext>
            </a:extLst>
          </p:cNvPr>
          <p:cNvSpPr/>
          <p:nvPr/>
        </p:nvSpPr>
        <p:spPr>
          <a:xfrm>
            <a:off x="6981062" y="1424275"/>
            <a:ext cx="457200" cy="45719"/>
          </a:xfrm>
          <a:prstGeom prst="righ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85C9798-ABA9-461E-80FA-F20BE24E2D6A}"/>
              </a:ext>
            </a:extLst>
          </p:cNvPr>
          <p:cNvSpPr txBox="1"/>
          <p:nvPr/>
        </p:nvSpPr>
        <p:spPr>
          <a:xfrm>
            <a:off x="7688708" y="1310817"/>
            <a:ext cx="2157730" cy="261610"/>
          </a:xfrm>
          <a:prstGeom prst="rect">
            <a:avLst/>
          </a:prstGeom>
          <a:noFill/>
          <a:ln>
            <a:solidFill>
              <a:schemeClr val="tx1"/>
            </a:solidFill>
          </a:ln>
        </p:spPr>
        <p:txBody>
          <a:bodyPr wrap="square">
            <a:spAutoFit/>
          </a:bodyPr>
          <a:lstStyle/>
          <a:p>
            <a:r>
              <a:rPr lang="zh-CN" altLang="en-US" sz="1100" dirty="0">
                <a:latin typeface="+mj-ea"/>
                <a:ea typeface="+mj-ea"/>
                <a:cs typeface="Times New Roman" panose="02020603050405020304" pitchFamily="18" charset="0"/>
              </a:rPr>
              <a:t>导致</a:t>
            </a:r>
            <a:r>
              <a:rPr lang="en-US" altLang="zh-CN" sz="1100" dirty="0">
                <a:latin typeface="+mj-ea"/>
                <a:ea typeface="+mj-ea"/>
                <a:cs typeface="Times New Roman" panose="02020603050405020304" pitchFamily="18" charset="0"/>
              </a:rPr>
              <a:t>fMRI</a:t>
            </a:r>
            <a:r>
              <a:rPr lang="zh-CN" altLang="en-US" sz="1100" dirty="0">
                <a:latin typeface="+mj-ea"/>
                <a:ea typeface="+mj-ea"/>
                <a:cs typeface="Times New Roman" panose="02020603050405020304" pitchFamily="18" charset="0"/>
              </a:rPr>
              <a:t>数据中含有一定的噪声</a:t>
            </a:r>
          </a:p>
        </p:txBody>
      </p:sp>
      <p:sp>
        <p:nvSpPr>
          <p:cNvPr id="22" name="文本框 21">
            <a:extLst>
              <a:ext uri="{FF2B5EF4-FFF2-40B4-BE49-F238E27FC236}">
                <a16:creationId xmlns:a16="http://schemas.microsoft.com/office/drawing/2014/main" id="{DA95E34B-059C-4CD4-AC7D-E1FB8733D011}"/>
              </a:ext>
            </a:extLst>
          </p:cNvPr>
          <p:cNvSpPr txBox="1"/>
          <p:nvPr/>
        </p:nvSpPr>
        <p:spPr>
          <a:xfrm>
            <a:off x="259546" y="1378370"/>
            <a:ext cx="2136182" cy="307777"/>
          </a:xfrm>
          <a:prstGeom prst="rect">
            <a:avLst/>
          </a:prstGeom>
          <a:noFill/>
          <a:ln>
            <a:solidFill>
              <a:schemeClr val="bg1"/>
            </a:solidFill>
          </a:ln>
        </p:spPr>
        <p:txBody>
          <a:bodyPr wrap="square">
            <a:spAutoFit/>
          </a:bodyPr>
          <a:lstStyle/>
          <a:p>
            <a:r>
              <a:rPr lang="en-US" altLang="zh-CN" sz="1400" dirty="0">
                <a:solidFill>
                  <a:schemeClr val="accent4">
                    <a:lumMod val="50000"/>
                  </a:schemeClr>
                </a:solidFill>
              </a:rPr>
              <a:t>fMRI</a:t>
            </a:r>
            <a:r>
              <a:rPr lang="zh-CN" altLang="en-US" sz="1400" dirty="0">
                <a:solidFill>
                  <a:schemeClr val="accent4">
                    <a:lumMod val="50000"/>
                  </a:schemeClr>
                </a:solidFill>
              </a:rPr>
              <a:t>数据的预处理的原因？</a:t>
            </a:r>
          </a:p>
        </p:txBody>
      </p:sp>
      <p:sp>
        <p:nvSpPr>
          <p:cNvPr id="25" name="矩形 24">
            <a:extLst>
              <a:ext uri="{FF2B5EF4-FFF2-40B4-BE49-F238E27FC236}">
                <a16:creationId xmlns:a16="http://schemas.microsoft.com/office/drawing/2014/main" id="{22EDC5BC-24F6-43B3-8D7D-2CB4FAE28BB9}"/>
              </a:ext>
            </a:extLst>
          </p:cNvPr>
          <p:cNvSpPr/>
          <p:nvPr/>
        </p:nvSpPr>
        <p:spPr>
          <a:xfrm>
            <a:off x="3033395" y="874155"/>
            <a:ext cx="3712209" cy="12466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88C3386-907E-4BDA-9393-7DC22D34278B}"/>
              </a:ext>
            </a:extLst>
          </p:cNvPr>
          <p:cNvSpPr/>
          <p:nvPr/>
        </p:nvSpPr>
        <p:spPr>
          <a:xfrm>
            <a:off x="6044376" y="2467147"/>
            <a:ext cx="51624" cy="266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D06399B6-DA3F-4BCE-B401-906825B8B371}"/>
              </a:ext>
            </a:extLst>
          </p:cNvPr>
          <p:cNvSpPr/>
          <p:nvPr/>
        </p:nvSpPr>
        <p:spPr>
          <a:xfrm>
            <a:off x="259546" y="783412"/>
            <a:ext cx="11789115" cy="161601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81AD7B6-A4E0-4927-B03D-F4A5B8238FB6}"/>
              </a:ext>
            </a:extLst>
          </p:cNvPr>
          <p:cNvSpPr/>
          <p:nvPr/>
        </p:nvSpPr>
        <p:spPr>
          <a:xfrm>
            <a:off x="259546" y="2768083"/>
            <a:ext cx="11804630" cy="38613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9D56B7DF-E4B7-439B-B41C-87726B712F52}"/>
              </a:ext>
            </a:extLst>
          </p:cNvPr>
          <p:cNvSpPr txBox="1"/>
          <p:nvPr/>
        </p:nvSpPr>
        <p:spPr>
          <a:xfrm>
            <a:off x="221869" y="4372808"/>
            <a:ext cx="2237867" cy="307777"/>
          </a:xfrm>
          <a:prstGeom prst="rect">
            <a:avLst/>
          </a:prstGeom>
          <a:noFill/>
        </p:spPr>
        <p:txBody>
          <a:bodyPr wrap="square">
            <a:spAutoFit/>
          </a:bodyPr>
          <a:lstStyle/>
          <a:p>
            <a:r>
              <a:rPr lang="en-US" altLang="zh-CN" sz="1400" dirty="0">
                <a:solidFill>
                  <a:schemeClr val="accent4">
                    <a:lumMod val="50000"/>
                  </a:schemeClr>
                </a:solidFill>
              </a:rPr>
              <a:t>fMRI</a:t>
            </a:r>
            <a:r>
              <a:rPr lang="zh-CN" altLang="en-US" sz="1400" dirty="0">
                <a:solidFill>
                  <a:schemeClr val="accent4">
                    <a:lumMod val="50000"/>
                  </a:schemeClr>
                </a:solidFill>
              </a:rPr>
              <a:t>数据的预处理步骤</a:t>
            </a:r>
          </a:p>
        </p:txBody>
      </p:sp>
      <p:sp>
        <p:nvSpPr>
          <p:cNvPr id="36" name="文本框 35">
            <a:extLst>
              <a:ext uri="{FF2B5EF4-FFF2-40B4-BE49-F238E27FC236}">
                <a16:creationId xmlns:a16="http://schemas.microsoft.com/office/drawing/2014/main" id="{5E95E1C0-C22A-4D4C-B5BE-3862219F80E5}"/>
              </a:ext>
            </a:extLst>
          </p:cNvPr>
          <p:cNvSpPr txBox="1"/>
          <p:nvPr/>
        </p:nvSpPr>
        <p:spPr>
          <a:xfrm>
            <a:off x="10356421" y="3795605"/>
            <a:ext cx="1011807" cy="261610"/>
          </a:xfrm>
          <a:prstGeom prst="rect">
            <a:avLst/>
          </a:prstGeom>
          <a:noFill/>
        </p:spPr>
        <p:txBody>
          <a:bodyPr wrap="square">
            <a:spAutoFit/>
          </a:bodyPr>
          <a:lstStyle/>
          <a:p>
            <a:r>
              <a:rPr lang="zh-CN" altLang="zh-CN" sz="1100" dirty="0">
                <a:latin typeface="+mj-ea"/>
                <a:ea typeface="+mj-ea"/>
                <a:cs typeface="Times New Roman" panose="02020603050405020304" pitchFamily="18" charset="0"/>
              </a:rPr>
              <a:t>时间层校正</a:t>
            </a:r>
            <a:endParaRPr lang="zh-CN" altLang="en-US" sz="1100" dirty="0">
              <a:latin typeface="+mj-ea"/>
              <a:ea typeface="+mj-ea"/>
              <a:cs typeface="Times New Roman" panose="02020603050405020304" pitchFamily="18" charset="0"/>
            </a:endParaRPr>
          </a:p>
        </p:txBody>
      </p:sp>
      <p:sp>
        <p:nvSpPr>
          <p:cNvPr id="37" name="左大括号 36">
            <a:extLst>
              <a:ext uri="{FF2B5EF4-FFF2-40B4-BE49-F238E27FC236}">
                <a16:creationId xmlns:a16="http://schemas.microsoft.com/office/drawing/2014/main" id="{9B73483D-CC82-4994-97E8-02CCF011BEED}"/>
              </a:ext>
            </a:extLst>
          </p:cNvPr>
          <p:cNvSpPr/>
          <p:nvPr/>
        </p:nvSpPr>
        <p:spPr>
          <a:xfrm>
            <a:off x="9932938" y="3926410"/>
            <a:ext cx="237744" cy="19323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508639C8-030E-4B6C-BA0C-BF9E2456C4A6}"/>
              </a:ext>
            </a:extLst>
          </p:cNvPr>
          <p:cNvSpPr/>
          <p:nvPr/>
        </p:nvSpPr>
        <p:spPr>
          <a:xfrm>
            <a:off x="5765925" y="4861094"/>
            <a:ext cx="457200" cy="45719"/>
          </a:xfrm>
          <a:prstGeom prst="righ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B9A88FB4-9405-4013-A5E8-E361B9558551}"/>
              </a:ext>
            </a:extLst>
          </p:cNvPr>
          <p:cNvSpPr/>
          <p:nvPr/>
        </p:nvSpPr>
        <p:spPr>
          <a:xfrm>
            <a:off x="8839448" y="4841192"/>
            <a:ext cx="457200" cy="45719"/>
          </a:xfrm>
          <a:prstGeom prst="righ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13AD3EAD-7CD1-4227-832A-E657E2EE9CE3}"/>
              </a:ext>
            </a:extLst>
          </p:cNvPr>
          <p:cNvSpPr txBox="1"/>
          <p:nvPr/>
        </p:nvSpPr>
        <p:spPr>
          <a:xfrm>
            <a:off x="10373818" y="4220591"/>
            <a:ext cx="994410" cy="261610"/>
          </a:xfrm>
          <a:prstGeom prst="rect">
            <a:avLst/>
          </a:prstGeom>
          <a:noFill/>
        </p:spPr>
        <p:txBody>
          <a:bodyPr wrap="square">
            <a:spAutoFit/>
          </a:bodyPr>
          <a:lstStyle/>
          <a:p>
            <a:r>
              <a:rPr lang="zh-CN" altLang="zh-CN" sz="1100" dirty="0">
                <a:latin typeface="+mj-ea"/>
                <a:ea typeface="+mj-ea"/>
                <a:cs typeface="Times New Roman" panose="02020603050405020304" pitchFamily="18" charset="0"/>
              </a:rPr>
              <a:t>头动校正</a:t>
            </a:r>
            <a:endParaRPr lang="zh-CN" altLang="en-US" sz="1100" dirty="0">
              <a:latin typeface="+mj-ea"/>
              <a:ea typeface="+mj-ea"/>
              <a:cs typeface="Times New Roman" panose="02020603050405020304" pitchFamily="18" charset="0"/>
            </a:endParaRPr>
          </a:p>
        </p:txBody>
      </p:sp>
      <p:sp>
        <p:nvSpPr>
          <p:cNvPr id="46" name="文本框 45">
            <a:extLst>
              <a:ext uri="{FF2B5EF4-FFF2-40B4-BE49-F238E27FC236}">
                <a16:creationId xmlns:a16="http://schemas.microsoft.com/office/drawing/2014/main" id="{D205C238-131B-4153-B409-92DB4BDE5A5F}"/>
              </a:ext>
            </a:extLst>
          </p:cNvPr>
          <p:cNvSpPr txBox="1"/>
          <p:nvPr/>
        </p:nvSpPr>
        <p:spPr>
          <a:xfrm>
            <a:off x="10382288" y="4689872"/>
            <a:ext cx="1186434" cy="261610"/>
          </a:xfrm>
          <a:prstGeom prst="rect">
            <a:avLst/>
          </a:prstGeom>
          <a:noFill/>
        </p:spPr>
        <p:txBody>
          <a:bodyPr wrap="square">
            <a:spAutoFit/>
          </a:bodyPr>
          <a:lstStyle/>
          <a:p>
            <a:r>
              <a:rPr lang="zh-CN" altLang="zh-CN" sz="1100" dirty="0">
                <a:latin typeface="+mj-ea"/>
                <a:ea typeface="+mj-ea"/>
                <a:cs typeface="Times New Roman" panose="02020603050405020304" pitchFamily="18" charset="0"/>
              </a:rPr>
              <a:t>空间标准化</a:t>
            </a:r>
            <a:endParaRPr lang="zh-CN" altLang="en-US" sz="1100" dirty="0">
              <a:latin typeface="+mj-ea"/>
              <a:ea typeface="+mj-ea"/>
              <a:cs typeface="Times New Roman" panose="02020603050405020304" pitchFamily="18" charset="0"/>
            </a:endParaRPr>
          </a:p>
        </p:txBody>
      </p:sp>
      <p:sp>
        <p:nvSpPr>
          <p:cNvPr id="49" name="文本框 48">
            <a:extLst>
              <a:ext uri="{FF2B5EF4-FFF2-40B4-BE49-F238E27FC236}">
                <a16:creationId xmlns:a16="http://schemas.microsoft.com/office/drawing/2014/main" id="{B295E0D2-593A-4BD6-BB9E-B0C101DEE2A4}"/>
              </a:ext>
            </a:extLst>
          </p:cNvPr>
          <p:cNvSpPr txBox="1"/>
          <p:nvPr/>
        </p:nvSpPr>
        <p:spPr>
          <a:xfrm>
            <a:off x="10391181" y="5202113"/>
            <a:ext cx="1213866" cy="261610"/>
          </a:xfrm>
          <a:prstGeom prst="rect">
            <a:avLst/>
          </a:prstGeom>
          <a:noFill/>
        </p:spPr>
        <p:txBody>
          <a:bodyPr wrap="square">
            <a:spAutoFit/>
          </a:bodyPr>
          <a:lstStyle/>
          <a:p>
            <a:r>
              <a:rPr lang="zh-CN" altLang="zh-CN" sz="1100" dirty="0">
                <a:latin typeface="+mj-ea"/>
                <a:ea typeface="+mj-ea"/>
                <a:cs typeface="Times New Roman" panose="02020603050405020304" pitchFamily="18" charset="0"/>
              </a:rPr>
              <a:t>低频滤波</a:t>
            </a:r>
            <a:endParaRPr lang="zh-CN" altLang="en-US" sz="1100" dirty="0">
              <a:latin typeface="+mj-ea"/>
              <a:ea typeface="+mj-ea"/>
              <a:cs typeface="Times New Roman" panose="02020603050405020304" pitchFamily="18" charset="0"/>
            </a:endParaRPr>
          </a:p>
        </p:txBody>
      </p:sp>
      <p:sp>
        <p:nvSpPr>
          <p:cNvPr id="51" name="文本框 50">
            <a:extLst>
              <a:ext uri="{FF2B5EF4-FFF2-40B4-BE49-F238E27FC236}">
                <a16:creationId xmlns:a16="http://schemas.microsoft.com/office/drawing/2014/main" id="{0DB5D7D9-64E2-4A3D-8390-DDD6BB044CB7}"/>
              </a:ext>
            </a:extLst>
          </p:cNvPr>
          <p:cNvSpPr txBox="1"/>
          <p:nvPr/>
        </p:nvSpPr>
        <p:spPr>
          <a:xfrm>
            <a:off x="10479866" y="5697200"/>
            <a:ext cx="829818" cy="261610"/>
          </a:xfrm>
          <a:prstGeom prst="rect">
            <a:avLst/>
          </a:prstGeom>
          <a:noFill/>
        </p:spPr>
        <p:txBody>
          <a:bodyPr wrap="square">
            <a:spAutoFit/>
          </a:bodyPr>
          <a:lstStyle/>
          <a:p>
            <a:r>
              <a:rPr lang="zh-CN" altLang="en-US" sz="1100" dirty="0">
                <a:latin typeface="+mj-ea"/>
                <a:ea typeface="+mj-ea"/>
                <a:cs typeface="Times New Roman" panose="02020603050405020304" pitchFamily="18" charset="0"/>
              </a:rPr>
              <a:t>平滑</a:t>
            </a:r>
          </a:p>
        </p:txBody>
      </p:sp>
    </p:spTree>
    <p:extLst>
      <p:ext uri="{BB962C8B-B14F-4D97-AF65-F5344CB8AC3E}">
        <p14:creationId xmlns:p14="http://schemas.microsoft.com/office/powerpoint/2010/main" val="1492104177"/>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1CA-D18B-4AED-82AE-0D61BC2D896C}"/>
              </a:ext>
            </a:extLst>
          </p:cNvPr>
          <p:cNvSpPr txBox="1">
            <a:spLocks/>
          </p:cNvSpPr>
          <p:nvPr/>
        </p:nvSpPr>
        <p:spPr>
          <a:xfrm>
            <a:off x="259546" y="428247"/>
            <a:ext cx="4915957" cy="21644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功能性脑网络模型的构建 </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rPr>
              <a:t>— </a:t>
            </a:r>
            <a:r>
              <a:rPr lang="zh-CN" altLang="en-US" sz="1800" dirty="0">
                <a:solidFill>
                  <a:schemeClr val="tx1">
                    <a:lumMod val="75000"/>
                    <a:lumOff val="25000"/>
                  </a:schemeClr>
                </a:solidFill>
                <a:latin typeface="Times New Roman" panose="02020603050405020304" pitchFamily="18" charset="0"/>
                <a:ea typeface="+mn-ea"/>
                <a:cs typeface="Times New Roman" panose="02020603050405020304" pitchFamily="18" charset="0"/>
              </a:rPr>
              <a:t>网络模型的构建</a:t>
            </a:r>
          </a:p>
          <a:p>
            <a:pPr algn="l"/>
            <a:endParaRPr lang="en-GB" altLang="zh-CN" sz="2400" dirty="0">
              <a:solidFill>
                <a:schemeClr val="tx1">
                  <a:lumMod val="75000"/>
                  <a:lumOff val="25000"/>
                </a:schemeClr>
              </a:solidFill>
              <a:latin typeface="+mn-lt"/>
              <a:ea typeface="+mn-ea"/>
              <a:cs typeface="+mn-ea"/>
              <a:sym typeface="+mn-lt"/>
            </a:endParaRPr>
          </a:p>
        </p:txBody>
      </p:sp>
      <p:cxnSp>
        <p:nvCxnSpPr>
          <p:cNvPr id="3" name="直接连接符 2">
            <a:extLst>
              <a:ext uri="{FF2B5EF4-FFF2-40B4-BE49-F238E27FC236}">
                <a16:creationId xmlns:a16="http://schemas.microsoft.com/office/drawing/2014/main" id="{6AA23E2C-3659-4BD5-B916-37C5FAD375E0}"/>
              </a:ext>
            </a:extLst>
          </p:cNvPr>
          <p:cNvCxnSpPr>
            <a:cxnSpLocks/>
          </p:cNvCxnSpPr>
          <p:nvPr/>
        </p:nvCxnSpPr>
        <p:spPr>
          <a:xfrm>
            <a:off x="259547" y="644691"/>
            <a:ext cx="11789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E78CF84-E136-4308-8928-84FE05DFE8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9F9D607-DD2C-45BE-93C3-848E43ACF60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873EFDC7-DDCB-403F-90B8-0F1F1F427505}"/>
              </a:ext>
            </a:extLst>
          </p:cNvPr>
          <p:cNvGraphicFramePr>
            <a:graphicFrameLocks noChangeAspect="1"/>
          </p:cNvGraphicFramePr>
          <p:nvPr>
            <p:extLst>
              <p:ext uri="{D42A27DB-BD31-4B8C-83A1-F6EECF244321}">
                <p14:modId xmlns:p14="http://schemas.microsoft.com/office/powerpoint/2010/main" val="2491149396"/>
              </p:ext>
            </p:extLst>
          </p:nvPr>
        </p:nvGraphicFramePr>
        <p:xfrm>
          <a:off x="43530" y="2643215"/>
          <a:ext cx="6493678" cy="3829175"/>
        </p:xfrm>
        <a:graphic>
          <a:graphicData uri="http://schemas.openxmlformats.org/presentationml/2006/ole">
            <mc:AlternateContent xmlns:mc="http://schemas.openxmlformats.org/markup-compatibility/2006">
              <mc:Choice xmlns:v="urn:schemas-microsoft-com:vml" Requires="v">
                <p:oleObj name="Visio" r:id="rId2" imgW="10649258" imgH="6337344" progId="Visio.Drawing.15">
                  <p:embed/>
                </p:oleObj>
              </mc:Choice>
              <mc:Fallback>
                <p:oleObj name="Visio" r:id="rId2" imgW="10649258" imgH="6337344"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30" y="2643215"/>
                        <a:ext cx="6493678" cy="3829175"/>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13372B58-7077-4A3A-B955-71F6D1CB3F74}"/>
              </a:ext>
            </a:extLst>
          </p:cNvPr>
          <p:cNvSpPr txBox="1"/>
          <p:nvPr/>
        </p:nvSpPr>
        <p:spPr>
          <a:xfrm>
            <a:off x="259547" y="702648"/>
            <a:ext cx="3046095" cy="1323439"/>
          </a:xfrm>
          <a:prstGeom prst="rect">
            <a:avLst/>
          </a:prstGeom>
          <a:noFill/>
          <a:ln>
            <a:noFill/>
          </a:ln>
        </p:spPr>
        <p:txBody>
          <a:bodyPr wrap="square">
            <a:spAutoFit/>
          </a:bodyPr>
          <a:lstStyle/>
          <a:p>
            <a:r>
              <a:rPr lang="en-US" altLang="zh-CN" sz="1400" dirty="0">
                <a:effectLst/>
                <a:latin typeface="+mn-ea"/>
              </a:rPr>
              <a:t>1</a:t>
            </a:r>
            <a:r>
              <a:rPr lang="zh-CN" altLang="zh-CN" sz="1400" dirty="0">
                <a:effectLst/>
                <a:latin typeface="+mn-ea"/>
                <a:cs typeface="Times New Roman" panose="02020603050405020304" pitchFamily="18" charset="0"/>
              </a:rPr>
              <a:t>）节点的定义</a:t>
            </a:r>
            <a:endParaRPr lang="en-US" altLang="zh-CN" sz="1400" dirty="0">
              <a:effectLst/>
              <a:latin typeface="+mn-ea"/>
              <a:cs typeface="Times New Roman" panose="02020603050405020304" pitchFamily="18" charset="0"/>
            </a:endParaRPr>
          </a:p>
          <a:p>
            <a:endParaRPr lang="en-US" altLang="zh-CN" sz="800" dirty="0">
              <a:latin typeface="+mn-ea"/>
              <a:cs typeface="Times New Roman" panose="02020603050405020304" pitchFamily="18" charset="0"/>
            </a:endParaRPr>
          </a:p>
          <a:p>
            <a:r>
              <a:rPr lang="en-US" altLang="zh-CN" sz="1400" dirty="0">
                <a:latin typeface="+mn-ea"/>
                <a:cs typeface="Times New Roman" panose="02020603050405020304" pitchFamily="18" charset="0"/>
              </a:rPr>
              <a:t>2</a:t>
            </a:r>
            <a:r>
              <a:rPr lang="zh-CN" altLang="en-US" sz="1400" dirty="0">
                <a:latin typeface="+mn-ea"/>
                <a:cs typeface="Times New Roman" panose="02020603050405020304" pitchFamily="18" charset="0"/>
              </a:rPr>
              <a:t>）边的定义</a:t>
            </a:r>
            <a:endParaRPr lang="en-US" altLang="zh-CN" sz="1400" dirty="0">
              <a:latin typeface="+mn-ea"/>
              <a:cs typeface="Times New Roman" panose="02020603050405020304" pitchFamily="18" charset="0"/>
            </a:endParaRPr>
          </a:p>
          <a:p>
            <a:endParaRPr lang="en-US" altLang="zh-CN" sz="800" dirty="0">
              <a:latin typeface="+mn-ea"/>
              <a:cs typeface="Times New Roman" panose="02020603050405020304" pitchFamily="18" charset="0"/>
            </a:endParaRPr>
          </a:p>
          <a:p>
            <a:r>
              <a:rPr lang="en-US" altLang="zh-CN" sz="1400" dirty="0">
                <a:effectLst/>
                <a:latin typeface="+mn-ea"/>
                <a:cs typeface="Times New Roman" panose="02020603050405020304" pitchFamily="18" charset="0"/>
              </a:rPr>
              <a:t>3</a:t>
            </a:r>
            <a:r>
              <a:rPr lang="zh-CN" altLang="en-US" sz="1400" dirty="0">
                <a:effectLst/>
                <a:latin typeface="+mn-ea"/>
                <a:cs typeface="Times New Roman" panose="02020603050405020304" pitchFamily="18" charset="0"/>
              </a:rPr>
              <a:t>）</a:t>
            </a:r>
            <a:r>
              <a:rPr lang="zh-CN" altLang="zh-CN" sz="1400" dirty="0">
                <a:effectLst/>
                <a:latin typeface="+mn-ea"/>
                <a:cs typeface="Times New Roman" panose="02020603050405020304" pitchFamily="18" charset="0"/>
              </a:rPr>
              <a:t>阈值的选择</a:t>
            </a:r>
            <a:endParaRPr lang="en-US" altLang="zh-CN" sz="1400" dirty="0">
              <a:effectLst/>
              <a:latin typeface="+mn-ea"/>
              <a:cs typeface="Times New Roman" panose="02020603050405020304" pitchFamily="18" charset="0"/>
            </a:endParaRPr>
          </a:p>
          <a:p>
            <a:endParaRPr lang="en-US" altLang="zh-CN" sz="800" dirty="0">
              <a:latin typeface="+mn-ea"/>
              <a:cs typeface="Times New Roman" panose="02020603050405020304" pitchFamily="18" charset="0"/>
            </a:endParaRPr>
          </a:p>
          <a:p>
            <a:r>
              <a:rPr lang="en-US" altLang="zh-CN" sz="1400" dirty="0">
                <a:effectLst/>
                <a:latin typeface="+mn-ea"/>
                <a:cs typeface="Times New Roman" panose="02020603050405020304" pitchFamily="18" charset="0"/>
              </a:rPr>
              <a:t>4</a:t>
            </a:r>
            <a:r>
              <a:rPr lang="zh-CN" altLang="en-US" sz="1400" dirty="0">
                <a:effectLst/>
                <a:latin typeface="+mn-ea"/>
                <a:cs typeface="Times New Roman" panose="02020603050405020304" pitchFamily="18" charset="0"/>
              </a:rPr>
              <a:t>）</a:t>
            </a:r>
            <a:r>
              <a:rPr lang="zh-CN" altLang="zh-CN" sz="1400" dirty="0">
                <a:effectLst/>
                <a:latin typeface="+mn-ea"/>
                <a:cs typeface="Times New Roman" panose="02020603050405020304" pitchFamily="18" charset="0"/>
              </a:rPr>
              <a:t>平均功能性脑网络的计算</a:t>
            </a:r>
            <a:endParaRPr lang="zh-CN" altLang="en-US" sz="1400" dirty="0">
              <a:latin typeface="+mn-ea"/>
            </a:endParaRPr>
          </a:p>
        </p:txBody>
      </p:sp>
      <p:pic>
        <p:nvPicPr>
          <p:cNvPr id="12" name="图片 11">
            <a:extLst>
              <a:ext uri="{FF2B5EF4-FFF2-40B4-BE49-F238E27FC236}">
                <a16:creationId xmlns:a16="http://schemas.microsoft.com/office/drawing/2014/main" id="{75D8ADC7-848F-4B03-80D7-074EB8D8B4D4}"/>
              </a:ext>
            </a:extLst>
          </p:cNvPr>
          <p:cNvPicPr>
            <a:picLocks noChangeAspect="1"/>
          </p:cNvPicPr>
          <p:nvPr/>
        </p:nvPicPr>
        <p:blipFill>
          <a:blip r:embed="rId4"/>
          <a:stretch>
            <a:fillRect/>
          </a:stretch>
        </p:blipFill>
        <p:spPr>
          <a:xfrm>
            <a:off x="4867190" y="1927334"/>
            <a:ext cx="2009585" cy="567182"/>
          </a:xfrm>
          <a:prstGeom prst="rect">
            <a:avLst/>
          </a:prstGeom>
          <a:ln>
            <a:solidFill>
              <a:schemeClr val="tx1">
                <a:lumMod val="65000"/>
                <a:lumOff val="35000"/>
              </a:schemeClr>
            </a:solidFill>
          </a:ln>
        </p:spPr>
      </p:pic>
      <p:sp>
        <p:nvSpPr>
          <p:cNvPr id="13" name="矩形 12">
            <a:extLst>
              <a:ext uri="{FF2B5EF4-FFF2-40B4-BE49-F238E27FC236}">
                <a16:creationId xmlns:a16="http://schemas.microsoft.com/office/drawing/2014/main" id="{1D3A34BB-802B-40FA-9E89-9D647EA19D93}"/>
              </a:ext>
            </a:extLst>
          </p:cNvPr>
          <p:cNvSpPr/>
          <p:nvPr/>
        </p:nvSpPr>
        <p:spPr>
          <a:xfrm>
            <a:off x="4577054" y="3302347"/>
            <a:ext cx="940375" cy="295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F190EF7-A3F3-4874-8360-37DC7DDE8E16}"/>
              </a:ext>
            </a:extLst>
          </p:cNvPr>
          <p:cNvCxnSpPr>
            <a:cxnSpLocks/>
          </p:cNvCxnSpPr>
          <p:nvPr/>
        </p:nvCxnSpPr>
        <p:spPr>
          <a:xfrm flipH="1">
            <a:off x="4978571" y="2506868"/>
            <a:ext cx="764252" cy="7954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0845CE6A-1C77-49EB-961D-B96F75570546}"/>
              </a:ext>
            </a:extLst>
          </p:cNvPr>
          <p:cNvSpPr txBox="1"/>
          <p:nvPr/>
        </p:nvSpPr>
        <p:spPr>
          <a:xfrm>
            <a:off x="6876775" y="4478207"/>
            <a:ext cx="2009585" cy="523220"/>
          </a:xfrm>
          <a:prstGeom prst="rect">
            <a:avLst/>
          </a:prstGeom>
          <a:noFill/>
          <a:ln>
            <a:solidFill>
              <a:schemeClr val="tx1">
                <a:lumMod val="65000"/>
                <a:lumOff val="35000"/>
              </a:schemeClr>
            </a:solidFill>
          </a:ln>
        </p:spPr>
        <p:txBody>
          <a:bodyPr wrap="square">
            <a:spAutoFit/>
          </a:bodyPr>
          <a:lstStyle/>
          <a:p>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选择</a:t>
            </a:r>
            <a:r>
              <a:rPr lang="zh-CN" altLang="zh-CN" sz="1400" dirty="0">
                <a:effectLst/>
                <a:latin typeface="Times New Roman" panose="02020603050405020304" pitchFamily="18" charset="0"/>
                <a:ea typeface="宋体" panose="02010600030101010101" pitchFamily="2" charset="-122"/>
                <a:cs typeface="Times New Roman" panose="02020603050405020304" pitchFamily="18" charset="0"/>
              </a:rPr>
              <a:t>稀疏度在</a:t>
            </a:r>
            <a:r>
              <a:rPr lang="en-US" altLang="zh-CN" sz="1400" dirty="0">
                <a:effectLst/>
                <a:latin typeface="Times New Roman" panose="02020603050405020304" pitchFamily="18" charset="0"/>
                <a:ea typeface="宋体" panose="02010600030101010101" pitchFamily="2" charset="-122"/>
              </a:rPr>
              <a:t>0.1</a:t>
            </a:r>
            <a:r>
              <a:rPr lang="zh-CN" altLang="zh-CN" sz="14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400" dirty="0">
                <a:effectLst/>
                <a:latin typeface="Times New Roman" panose="02020603050405020304" pitchFamily="18" charset="0"/>
                <a:ea typeface="宋体" panose="02010600030101010101" pitchFamily="2" charset="-122"/>
              </a:rPr>
              <a:t>0.40</a:t>
            </a:r>
            <a:r>
              <a:rPr lang="zh-CN" altLang="zh-CN" sz="1400" dirty="0">
                <a:effectLst/>
                <a:latin typeface="Times New Roman" panose="02020603050405020304" pitchFamily="18" charset="0"/>
                <a:ea typeface="宋体" panose="02010600030101010101" pitchFamily="2" charset="-122"/>
                <a:cs typeface="Times New Roman" panose="02020603050405020304" pitchFamily="18" charset="0"/>
              </a:rPr>
              <a:t>之间</a:t>
            </a:r>
            <a:endParaRPr lang="zh-CN" altLang="en-US" sz="1400" dirty="0"/>
          </a:p>
        </p:txBody>
      </p:sp>
      <p:cxnSp>
        <p:nvCxnSpPr>
          <p:cNvPr id="20" name="直接箭头连接符 19">
            <a:extLst>
              <a:ext uri="{FF2B5EF4-FFF2-40B4-BE49-F238E27FC236}">
                <a16:creationId xmlns:a16="http://schemas.microsoft.com/office/drawing/2014/main" id="{B2794FC5-EBE6-49F1-97E7-46906CF87974}"/>
              </a:ext>
            </a:extLst>
          </p:cNvPr>
          <p:cNvCxnSpPr>
            <a:cxnSpLocks/>
          </p:cNvCxnSpPr>
          <p:nvPr/>
        </p:nvCxnSpPr>
        <p:spPr>
          <a:xfrm flipH="1">
            <a:off x="6379014" y="4700016"/>
            <a:ext cx="497761" cy="1719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883555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2680CC7-2442-41E2-850B-9F0A11AB1BCE}"/>
              </a:ext>
            </a:extLst>
          </p:cNvPr>
          <p:cNvSpPr/>
          <p:nvPr/>
        </p:nvSpPr>
        <p:spPr>
          <a:xfrm>
            <a:off x="2889647" y="2091559"/>
            <a:ext cx="6412706" cy="1694628"/>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cs typeface="+mn-ea"/>
              </a:rPr>
              <a:t>3 </a:t>
            </a:r>
            <a:r>
              <a:rPr lang="zh-CN" altLang="en-US" sz="4000" dirty="0">
                <a:solidFill>
                  <a:schemeClr val="tx1"/>
                </a:solidFill>
                <a:cs typeface="+mn-ea"/>
              </a:rPr>
              <a:t>多个功能性脑网络差异分析研究</a:t>
            </a:r>
          </a:p>
        </p:txBody>
      </p:sp>
    </p:spTree>
    <p:extLst>
      <p:ext uri="{BB962C8B-B14F-4D97-AF65-F5344CB8AC3E}">
        <p14:creationId xmlns:p14="http://schemas.microsoft.com/office/powerpoint/2010/main" val="213185993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3344</TotalTime>
  <Words>5395</Words>
  <Application>Microsoft Office PowerPoint</Application>
  <PresentationFormat>宽屏</PresentationFormat>
  <Paragraphs>321</Paragraphs>
  <Slides>35</Slides>
  <Notes>26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35</vt:i4>
      </vt:variant>
    </vt:vector>
  </HeadingPairs>
  <TitlesOfParts>
    <vt:vector size="48" baseType="lpstr">
      <vt:lpstr>-apple-system</vt:lpstr>
      <vt:lpstr>华文宋体</vt:lpstr>
      <vt:lpstr>思源宋体 Heavy</vt:lpstr>
      <vt:lpstr>宋体</vt:lpstr>
      <vt:lpstr>微软雅黑</vt:lpstr>
      <vt:lpstr>Arial</vt:lpstr>
      <vt:lpstr>Calibri</vt:lpstr>
      <vt:lpstr>Calibri Light</vt:lpstr>
      <vt:lpstr>Cambria Math</vt:lpstr>
      <vt:lpstr>Times New Roman</vt:lpstr>
      <vt:lpstr>Office 主题</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水彩风大气商务实用总结汇报PPT模版</dc:title>
  <dc:creator>user</dc:creator>
  <cp:lastModifiedBy>zzx</cp:lastModifiedBy>
  <cp:revision>60</cp:revision>
  <dcterms:created xsi:type="dcterms:W3CDTF">2015-06-26T04:03:00Z</dcterms:created>
  <dcterms:modified xsi:type="dcterms:W3CDTF">2021-05-13T17:56:45Z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